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0" r:id="rId6"/>
    <p:sldId id="260" r:id="rId7"/>
    <p:sldId id="261" r:id="rId8"/>
    <p:sldId id="262" r:id="rId9"/>
    <p:sldId id="263" r:id="rId10"/>
    <p:sldId id="264" r:id="rId11"/>
    <p:sldId id="265" r:id="rId12"/>
    <p:sldId id="266" r:id="rId13"/>
    <p:sldId id="291" r:id="rId14"/>
    <p:sldId id="267" r:id="rId15"/>
    <p:sldId id="268" r:id="rId16"/>
    <p:sldId id="269" r:id="rId17"/>
    <p:sldId id="270" r:id="rId18"/>
    <p:sldId id="271" r:id="rId19"/>
    <p:sldId id="272" r:id="rId20"/>
    <p:sldId id="273" r:id="rId21"/>
    <p:sldId id="274" r:id="rId22"/>
    <p:sldId id="275" r:id="rId23"/>
    <p:sldId id="277" r:id="rId24"/>
    <p:sldId id="278" r:id="rId25"/>
    <p:sldId id="292" r:id="rId26"/>
    <p:sldId id="293" r:id="rId27"/>
    <p:sldId id="294" r:id="rId28"/>
    <p:sldId id="295" r:id="rId29"/>
    <p:sldId id="279" r:id="rId30"/>
    <p:sldId id="280" r:id="rId31"/>
    <p:sldId id="296" r:id="rId32"/>
    <p:sldId id="297" r:id="rId33"/>
    <p:sldId id="281" r:id="rId34"/>
    <p:sldId id="282" r:id="rId35"/>
    <p:sldId id="283" r:id="rId36"/>
    <p:sldId id="284" r:id="rId37"/>
    <p:sldId id="285" r:id="rId38"/>
    <p:sldId id="286" r:id="rId39"/>
    <p:sldId id="287" r:id="rId40"/>
    <p:sldId id="288" r:id="rId41"/>
    <p:sldId id="289" r:id="rId42"/>
    <p:sldId id="298" r:id="rId43"/>
    <p:sldId id="299" r:id="rId44"/>
    <p:sldId id="300" r:id="rId45"/>
    <p:sldId id="306" r:id="rId46"/>
    <p:sldId id="301" r:id="rId47"/>
    <p:sldId id="303" r:id="rId48"/>
    <p:sldId id="302" r:id="rId49"/>
    <p:sldId id="304" r:id="rId50"/>
    <p:sldId id="30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6699"/>
    <a:srgbClr val="66CCFF"/>
    <a:srgbClr val="A8A9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56" d="100"/>
          <a:sy n="56" d="100"/>
        </p:scale>
        <p:origin x="67" y="7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carolamalodemolina\Downloads\190130%20Bussines%20Plan%20-%20datos%202018.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carolamalodemolina\Downloads\Grafica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Use of funds</c:v>
                </c:pt>
              </c:strCache>
            </c:strRef>
          </c:tx>
          <c:spPr>
            <a:solidFill>
              <a:schemeClr val="accent6"/>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Green Valley Investment</c:v>
                </c:pt>
                <c:pt idx="1">
                  <c:v>Bamboo</c:v>
                </c:pt>
                <c:pt idx="2">
                  <c:v>Investment Bank/Public Company 5%</c:v>
                </c:pt>
                <c:pt idx="3">
                  <c:v>Transaction Costs 2.5%</c:v>
                </c:pt>
                <c:pt idx="4">
                  <c:v>Cash reserves Dominican Republic &amp; Mexico Projects</c:v>
                </c:pt>
              </c:strCache>
            </c:strRef>
          </c:cat>
          <c:val>
            <c:numRef>
              <c:f>Sheet1!$B$2:$B$6</c:f>
              <c:numCache>
                <c:formatCode>_("$"* #,##0.00_);_("$"* \(#,##0.00\);_("$"* "-"??_);_(@_)</c:formatCode>
                <c:ptCount val="5"/>
                <c:pt idx="0">
                  <c:v>22000000</c:v>
                </c:pt>
                <c:pt idx="1">
                  <c:v>2000000</c:v>
                </c:pt>
                <c:pt idx="2">
                  <c:v>1500000</c:v>
                </c:pt>
                <c:pt idx="3">
                  <c:v>750000</c:v>
                </c:pt>
                <c:pt idx="4">
                  <c:v>3750000</c:v>
                </c:pt>
              </c:numCache>
            </c:numRef>
          </c:val>
          <c:extLst>
            <c:ext xmlns:c16="http://schemas.microsoft.com/office/drawing/2014/chart" uri="{C3380CC4-5D6E-409C-BE32-E72D297353CC}">
              <c16:uniqueId val="{00000000-6FA2-46ED-AF30-91CB5C6D1D0B}"/>
            </c:ext>
          </c:extLst>
        </c:ser>
        <c:dLbls>
          <c:showLegendKey val="0"/>
          <c:showVal val="1"/>
          <c:showCatName val="0"/>
          <c:showSerName val="0"/>
          <c:showPercent val="0"/>
          <c:showBubbleSize val="0"/>
        </c:dLbls>
        <c:gapWidth val="115"/>
        <c:overlap val="-20"/>
        <c:axId val="535933568"/>
        <c:axId val="535929632"/>
      </c:barChart>
      <c:valAx>
        <c:axId val="535929632"/>
        <c:scaling>
          <c:orientation val="minMax"/>
        </c:scaling>
        <c:delete val="1"/>
        <c:axPos val="b"/>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crossAx val="535933568"/>
        <c:crosses val="autoZero"/>
        <c:crossBetween val="between"/>
      </c:valAx>
      <c:catAx>
        <c:axId val="535933568"/>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535929632"/>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solidFill>
        <a:srgbClr val="A8A9AD"/>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6">
                  <a:shade val="76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1B7-40DD-B19A-13EB67FA5F9E}"/>
              </c:ext>
            </c:extLst>
          </c:dPt>
          <c:dPt>
            <c:idx val="1"/>
            <c:bubble3D val="0"/>
            <c:spPr>
              <a:solidFill>
                <a:schemeClr val="accent6">
                  <a:tint val="7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31B7-40DD-B19A-13EB67FA5F9E}"/>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Equity Partner Private 10MM</c:v>
                </c:pt>
                <c:pt idx="1">
                  <c:v>Public Company Canada RTO </c:v>
                </c:pt>
              </c:strCache>
            </c:strRef>
          </c:cat>
          <c:val>
            <c:numRef>
              <c:f>Sheet1!$B$2:$B$3</c:f>
              <c:numCache>
                <c:formatCode>"$"#,##0.00_);[Red]\("$"#,##0.00\)</c:formatCode>
                <c:ptCount val="2"/>
                <c:pt idx="0">
                  <c:v>10000000</c:v>
                </c:pt>
                <c:pt idx="1">
                  <c:v>20000000</c:v>
                </c:pt>
              </c:numCache>
            </c:numRef>
          </c:val>
          <c:extLst>
            <c:ext xmlns:c16="http://schemas.microsoft.com/office/drawing/2014/chart" uri="{C3380CC4-5D6E-409C-BE32-E72D297353CC}">
              <c16:uniqueId val="{00000000-31B7-40DD-B19A-13EB67FA5F9E}"/>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2397716254779712"/>
          <c:y val="0.37889804159712082"/>
          <c:w val="0.36354066999753798"/>
          <c:h val="0.24220391680575834"/>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accent6"/>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6">
                  <a:shade val="7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BD1-48F6-B6F4-2A6708785C2A}"/>
              </c:ext>
            </c:extLst>
          </c:dPt>
          <c:dPt>
            <c:idx val="1"/>
            <c:bubble3D val="0"/>
            <c:spPr>
              <a:solidFill>
                <a:schemeClr val="accent6">
                  <a:tint val="77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BD1-48F6-B6F4-2A6708785C2A}"/>
              </c:ext>
            </c:extLst>
          </c:dPt>
          <c:dLbls>
            <c:dLbl>
              <c:idx val="0"/>
              <c:tx>
                <c:rich>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5000"/>
                          </a:schemeClr>
                        </a:solidFill>
                        <a:latin typeface="+mn-lt"/>
                        <a:ea typeface="+mn-ea"/>
                        <a:cs typeface="+mn-cs"/>
                      </a:defRPr>
                    </a:pPr>
                    <a:fld id="{6CC4E104-5C85-43C4-A01A-775CC9BF4227}" type="CATEGORYNAME">
                      <a:rPr lang="en-US">
                        <a:solidFill>
                          <a:schemeClr val="accent6">
                            <a:lumMod val="75000"/>
                          </a:schemeClr>
                        </a:solidFill>
                      </a:rPr>
                      <a:pPr>
                        <a:defRPr>
                          <a:solidFill>
                            <a:schemeClr val="accent6">
                              <a:lumMod val="75000"/>
                            </a:schemeClr>
                          </a:solidFill>
                        </a:defRPr>
                      </a:pPr>
                      <a:t>[CATEGORY NAME]</a:t>
                    </a:fld>
                    <a:r>
                      <a:rPr lang="en-US" baseline="0" dirty="0">
                        <a:solidFill>
                          <a:schemeClr val="accent6">
                            <a:lumMod val="75000"/>
                          </a:schemeClr>
                        </a:solidFill>
                      </a:rPr>
                      <a:t>, </a:t>
                    </a:r>
                    <a:fld id="{840DAE8D-0799-49E6-A972-DEA5E2D0C731}" type="VALUE">
                      <a:rPr lang="en-US" baseline="0">
                        <a:solidFill>
                          <a:schemeClr val="accent6">
                            <a:lumMod val="75000"/>
                          </a:schemeClr>
                        </a:solidFill>
                      </a:rPr>
                      <a:pPr>
                        <a:defRPr>
                          <a:solidFill>
                            <a:schemeClr val="accent6">
                              <a:lumMod val="75000"/>
                            </a:schemeClr>
                          </a:solidFill>
                        </a:defRPr>
                      </a:pPr>
                      <a:t>[VALUE]</a:t>
                    </a:fld>
                    <a:r>
                      <a:rPr lang="en-US" baseline="0" dirty="0">
                        <a:solidFill>
                          <a:schemeClr val="accent6">
                            <a:lumMod val="75000"/>
                          </a:schemeClr>
                        </a:solidFill>
                      </a:rPr>
                      <a:t>, </a:t>
                    </a:r>
                    <a:fld id="{1DF0ED9D-06CF-46A1-BE92-2002F38489FC}" type="PERCENTAGE">
                      <a:rPr lang="en-US" baseline="0">
                        <a:solidFill>
                          <a:schemeClr val="accent6">
                            <a:lumMod val="75000"/>
                          </a:schemeClr>
                        </a:solidFill>
                      </a:rPr>
                      <a:pPr>
                        <a:defRPr>
                          <a:solidFill>
                            <a:schemeClr val="accent6">
                              <a:lumMod val="75000"/>
                            </a:schemeClr>
                          </a:solidFill>
                        </a:defRPr>
                      </a:pPr>
                      <a:t>[PERCENTAGE]</a:t>
                    </a:fld>
                    <a:endParaRPr lang="en-US" baseline="0" dirty="0">
                      <a:solidFill>
                        <a:schemeClr val="accent6">
                          <a:lumMod val="75000"/>
                        </a:schemeClr>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5000"/>
                        </a:schemeClr>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BD1-48F6-B6F4-2A6708785C2A}"/>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5000"/>
                        </a:schemeClr>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6BD1-48F6-B6F4-2A6708785C2A}"/>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lumMod val="75000"/>
                      </a:schemeClr>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Investor Ownership</c:v>
                </c:pt>
                <c:pt idx="1">
                  <c:v>Royal Eagle</c:v>
                </c:pt>
              </c:strCache>
            </c:strRef>
          </c:cat>
          <c:val>
            <c:numRef>
              <c:f>Sheet1!$B$2:$B$3</c:f>
              <c:numCache>
                <c:formatCode>_("$"* #,##0.00_);_("$"* \(#,##0.00\);_("$"* "-"??_);_(@_)</c:formatCode>
                <c:ptCount val="2"/>
                <c:pt idx="0">
                  <c:v>14260970.927771756</c:v>
                </c:pt>
                <c:pt idx="1">
                  <c:v>28954092.489718415</c:v>
                </c:pt>
              </c:numCache>
            </c:numRef>
          </c:val>
          <c:extLst>
            <c:ext xmlns:c16="http://schemas.microsoft.com/office/drawing/2014/chart" uri="{C3380CC4-5D6E-409C-BE32-E72D297353CC}">
              <c16:uniqueId val="{00000000-6BD1-48F6-B6F4-2A6708785C2A}"/>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6"/>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chemeClr val="accent4"/>
            </a:solidFill>
          </c:spPr>
          <c:dPt>
            <c:idx val="0"/>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BD1-48F6-B6F4-2A6708785C2A}"/>
              </c:ext>
            </c:extLst>
          </c:dPt>
          <c:dPt>
            <c:idx val="1"/>
            <c:bubble3D val="0"/>
            <c:spPr>
              <a:solidFill>
                <a:schemeClr val="accent5">
                  <a:lumMod val="5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BD1-48F6-B6F4-2A6708785C2A}"/>
              </c:ext>
            </c:extLst>
          </c:dPt>
          <c:dLbls>
            <c:dLbl>
              <c:idx val="0"/>
              <c:tx>
                <c:rich>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fld id="{6CC4E104-5C85-43C4-A01A-775CC9BF4227}" type="CATEGORYNAME">
                      <a:rPr lang="en-US">
                        <a:solidFill>
                          <a:schemeClr val="accent4"/>
                        </a:solidFill>
                      </a:rPr>
                      <a:pPr>
                        <a:defRPr>
                          <a:solidFill>
                            <a:schemeClr val="accent4"/>
                          </a:solidFill>
                        </a:defRPr>
                      </a:pPr>
                      <a:t>[CATEGORY NAME]</a:t>
                    </a:fld>
                    <a:r>
                      <a:rPr lang="en-US" baseline="0" dirty="0">
                        <a:solidFill>
                          <a:schemeClr val="accent4"/>
                        </a:solidFill>
                      </a:rPr>
                      <a:t>, </a:t>
                    </a:r>
                    <a:fld id="{840DAE8D-0799-49E6-A972-DEA5E2D0C731}" type="VALUE">
                      <a:rPr lang="en-US" baseline="0">
                        <a:solidFill>
                          <a:schemeClr val="accent4"/>
                        </a:solidFill>
                      </a:rPr>
                      <a:pPr>
                        <a:defRPr>
                          <a:solidFill>
                            <a:schemeClr val="accent4"/>
                          </a:solidFill>
                        </a:defRPr>
                      </a:pPr>
                      <a:t>[VALUE]</a:t>
                    </a:fld>
                    <a:r>
                      <a:rPr lang="en-US" baseline="0" dirty="0">
                        <a:solidFill>
                          <a:schemeClr val="accent4"/>
                        </a:solidFill>
                      </a:rPr>
                      <a:t>, </a:t>
                    </a:r>
                    <a:fld id="{1DF0ED9D-06CF-46A1-BE92-2002F38489FC}" type="PERCENTAGE">
                      <a:rPr lang="en-US" baseline="0">
                        <a:solidFill>
                          <a:schemeClr val="accent4"/>
                        </a:solidFill>
                      </a:rPr>
                      <a:pPr>
                        <a:defRPr>
                          <a:solidFill>
                            <a:schemeClr val="accent4"/>
                          </a:solidFill>
                        </a:defRPr>
                      </a:pPr>
                      <a:t>[PERCENTAGE]</a:t>
                    </a:fld>
                    <a:endParaRPr lang="en-US" baseline="0" dirty="0">
                      <a:solidFill>
                        <a:schemeClr val="accent4"/>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BD1-48F6-B6F4-2A6708785C2A}"/>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6BD1-48F6-B6F4-2A6708785C2A}"/>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lumMod val="50000"/>
                      </a:schemeClr>
                    </a:solidFill>
                    <a:latin typeface="+mn-lt"/>
                    <a:ea typeface="+mn-ea"/>
                    <a:cs typeface="+mn-cs"/>
                  </a:defRPr>
                </a:pPr>
                <a:endParaRPr lang="en-US"/>
              </a:p>
            </c:tx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Investor Ownership</c:v>
                </c:pt>
                <c:pt idx="1">
                  <c:v>Royal Eagle</c:v>
                </c:pt>
              </c:strCache>
            </c:strRef>
          </c:cat>
          <c:val>
            <c:numRef>
              <c:f>Sheet1!$B$2:$B$3</c:f>
              <c:numCache>
                <c:formatCode>_("$"* #,##0.00_);_("$"* \(#,##0.00\);_("$"* "-"??_);_(@_)</c:formatCode>
                <c:ptCount val="2"/>
                <c:pt idx="0">
                  <c:v>14260970.927771756</c:v>
                </c:pt>
                <c:pt idx="1">
                  <c:v>28954092.489718415</c:v>
                </c:pt>
              </c:numCache>
            </c:numRef>
          </c:val>
          <c:extLst>
            <c:ext xmlns:c16="http://schemas.microsoft.com/office/drawing/2014/chart" uri="{C3380CC4-5D6E-409C-BE32-E72D297353CC}">
              <c16:uniqueId val="{00000000-6BD1-48F6-B6F4-2A6708785C2A}"/>
            </c:ext>
          </c:extLst>
        </c:ser>
        <c:dLbls>
          <c:dLblPos val="out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6"/>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Cost</c:v>
                </c:pt>
              </c:strCache>
            </c:strRef>
          </c:tx>
          <c:spPr>
            <a:solidFill>
              <a:schemeClr val="accent6"/>
            </a:solidFill>
            <a:ln>
              <a:noFill/>
            </a:ln>
            <a:effectLst/>
          </c:spPr>
          <c:invertIfNegative val="0"/>
          <c:dLbls>
            <c:spPr>
              <a:solidFill>
                <a:schemeClr val="accent6"/>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lumMod val="9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Land</c:v>
                </c:pt>
                <c:pt idx="1">
                  <c:v>Construction</c:v>
                </c:pt>
                <c:pt idx="2">
                  <c:v>Project Management 3%</c:v>
                </c:pt>
                <c:pt idx="3">
                  <c:v>Marketing 2%</c:v>
                </c:pt>
                <c:pt idx="4">
                  <c:v>Sales Commission 3%</c:v>
                </c:pt>
                <c:pt idx="5">
                  <c:v>Taxes %</c:v>
                </c:pt>
                <c:pt idx="6">
                  <c:v>Transfer of Real Estate</c:v>
                </c:pt>
                <c:pt idx="7">
                  <c:v>Financial Costs*</c:v>
                </c:pt>
              </c:strCache>
            </c:strRef>
          </c:cat>
          <c:val>
            <c:numRef>
              <c:f>Sheet1!$B$2:$B$9</c:f>
              <c:numCache>
                <c:formatCode>"$"#,##0.00_);[Red]\("$"#,##0.00\)</c:formatCode>
                <c:ptCount val="8"/>
                <c:pt idx="0">
                  <c:v>12698413</c:v>
                </c:pt>
                <c:pt idx="1">
                  <c:v>108037364.34</c:v>
                </c:pt>
                <c:pt idx="2">
                  <c:v>17503267.460000001</c:v>
                </c:pt>
                <c:pt idx="3">
                  <c:v>13037176.18</c:v>
                </c:pt>
                <c:pt idx="4">
                  <c:v>18792195.710000001</c:v>
                </c:pt>
                <c:pt idx="5">
                  <c:v>18575917.579999998</c:v>
                </c:pt>
                <c:pt idx="6">
                  <c:v>12383945.060000001</c:v>
                </c:pt>
                <c:pt idx="7">
                  <c:v>10512447.609999999</c:v>
                </c:pt>
              </c:numCache>
            </c:numRef>
          </c:val>
          <c:extLst>
            <c:ext xmlns:c16="http://schemas.microsoft.com/office/drawing/2014/chart" uri="{C3380CC4-5D6E-409C-BE32-E72D297353CC}">
              <c16:uniqueId val="{00000000-5EDA-4914-872B-04C6C92CFEC2}"/>
            </c:ext>
          </c:extLst>
        </c:ser>
        <c:dLbls>
          <c:dLblPos val="outEnd"/>
          <c:showLegendKey val="0"/>
          <c:showVal val="1"/>
          <c:showCatName val="0"/>
          <c:showSerName val="0"/>
          <c:showPercent val="0"/>
          <c:showBubbleSize val="0"/>
        </c:dLbls>
        <c:gapWidth val="219"/>
        <c:axId val="678632296"/>
        <c:axId val="678632624"/>
      </c:barChart>
      <c:catAx>
        <c:axId val="678632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78632624"/>
        <c:crosses val="autoZero"/>
        <c:auto val="1"/>
        <c:lblAlgn val="ctr"/>
        <c:lblOffset val="100"/>
        <c:noMultiLvlLbl val="0"/>
      </c:catAx>
      <c:valAx>
        <c:axId val="678632624"/>
        <c:scaling>
          <c:orientation val="minMax"/>
        </c:scaling>
        <c:delete val="1"/>
        <c:axPos val="b"/>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crossAx val="678632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solidFill>
        <a:schemeClr val="accent6"/>
      </a:solid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Cost</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Land</c:v>
                </c:pt>
                <c:pt idx="1">
                  <c:v>Construction</c:v>
                </c:pt>
                <c:pt idx="2">
                  <c:v>Project Management 3%</c:v>
                </c:pt>
                <c:pt idx="3">
                  <c:v>Marketing 2%</c:v>
                </c:pt>
                <c:pt idx="4">
                  <c:v>Sales Commission 3%</c:v>
                </c:pt>
                <c:pt idx="5">
                  <c:v>Taxes %</c:v>
                </c:pt>
                <c:pt idx="6">
                  <c:v>Financial Costs*</c:v>
                </c:pt>
              </c:strCache>
            </c:strRef>
          </c:cat>
          <c:val>
            <c:numRef>
              <c:f>Sheet1!$B$2:$B$8</c:f>
              <c:numCache>
                <c:formatCode>"$"#,##0.00_);[Red]\("$"#,##0.00\)</c:formatCode>
                <c:ptCount val="7"/>
                <c:pt idx="0">
                  <c:v>3225920</c:v>
                </c:pt>
                <c:pt idx="1">
                  <c:v>18502384</c:v>
                </c:pt>
                <c:pt idx="2">
                  <c:v>370047.68</c:v>
                </c:pt>
                <c:pt idx="3">
                  <c:v>148019.07</c:v>
                </c:pt>
                <c:pt idx="4">
                  <c:v>740095.36</c:v>
                </c:pt>
                <c:pt idx="5">
                  <c:v>555071.52</c:v>
                </c:pt>
                <c:pt idx="6">
                  <c:v>1295166.8799999999</c:v>
                </c:pt>
              </c:numCache>
            </c:numRef>
          </c:val>
          <c:extLst>
            <c:ext xmlns:c16="http://schemas.microsoft.com/office/drawing/2014/chart" uri="{C3380CC4-5D6E-409C-BE32-E72D297353CC}">
              <c16:uniqueId val="{00000000-5EDA-4914-872B-04C6C92CFEC2}"/>
            </c:ext>
          </c:extLst>
        </c:ser>
        <c:dLbls>
          <c:dLblPos val="outEnd"/>
          <c:showLegendKey val="0"/>
          <c:showVal val="1"/>
          <c:showCatName val="0"/>
          <c:showSerName val="0"/>
          <c:showPercent val="0"/>
          <c:showBubbleSize val="0"/>
        </c:dLbls>
        <c:gapWidth val="219"/>
        <c:axId val="678632296"/>
        <c:axId val="678632624"/>
      </c:barChart>
      <c:catAx>
        <c:axId val="678632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78632624"/>
        <c:crosses val="autoZero"/>
        <c:auto val="1"/>
        <c:lblAlgn val="ctr"/>
        <c:lblOffset val="100"/>
        <c:noMultiLvlLbl val="0"/>
      </c:catAx>
      <c:valAx>
        <c:axId val="678632624"/>
        <c:scaling>
          <c:orientation val="minMax"/>
        </c:scaling>
        <c:delete val="1"/>
        <c:axPos val="b"/>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crossAx val="678632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solidFill>
        <a:schemeClr val="accent6"/>
      </a:solid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31757060737453"/>
          <c:y val="9.2088253880042492E-2"/>
          <c:w val="0.90997216684479909"/>
          <c:h val="0.84532969663521929"/>
        </c:manualLayout>
      </c:layout>
      <c:barChart>
        <c:barDir val="col"/>
        <c:grouping val="clustered"/>
        <c:varyColors val="0"/>
        <c:ser>
          <c:idx val="0"/>
          <c:order val="0"/>
          <c:tx>
            <c:strRef>
              <c:f>Graficas!$A$14</c:f>
              <c:strCache>
                <c:ptCount val="1"/>
                <c:pt idx="0">
                  <c:v>Obra ejecutada</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0"/>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1-24D0-44F1-A8FB-C6829908F142}"/>
              </c:ext>
            </c:extLst>
          </c:dPt>
          <c:dPt>
            <c:idx val="1"/>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3-24D0-44F1-A8FB-C6829908F142}"/>
              </c:ext>
            </c:extLst>
          </c:dPt>
          <c:dPt>
            <c:idx val="2"/>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5-24D0-44F1-A8FB-C6829908F142}"/>
              </c:ext>
            </c:extLst>
          </c:dPt>
          <c:dPt>
            <c:idx val="3"/>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7-24D0-44F1-A8FB-C6829908F142}"/>
              </c:ext>
            </c:extLst>
          </c:dPt>
          <c:dPt>
            <c:idx val="4"/>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9-24D0-44F1-A8FB-C6829908F142}"/>
              </c:ext>
            </c:extLst>
          </c:dPt>
          <c:dPt>
            <c:idx val="5"/>
            <c:invertIfNegative val="0"/>
            <c:bubble3D val="0"/>
            <c:spPr>
              <a:solidFill>
                <a:srgbClr val="BFD9B0"/>
              </a:solidFill>
              <a:ln>
                <a:noFill/>
              </a:ln>
              <a:effectLst>
                <a:innerShdw blurRad="114300">
                  <a:schemeClr val="accent1"/>
                </a:innerShdw>
              </a:effectLst>
            </c:spPr>
            <c:extLst>
              <c:ext xmlns:c16="http://schemas.microsoft.com/office/drawing/2014/chart" uri="{C3380CC4-5D6E-409C-BE32-E72D297353CC}">
                <c16:uniqueId val="{0000000B-24D0-44F1-A8FB-C6829908F142}"/>
              </c:ext>
            </c:extLst>
          </c:dPt>
          <c:dPt>
            <c:idx val="6"/>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0D-24D0-44F1-A8FB-C6829908F142}"/>
              </c:ext>
            </c:extLst>
          </c:dPt>
          <c:dPt>
            <c:idx val="7"/>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0F-24D0-44F1-A8FB-C6829908F142}"/>
              </c:ext>
            </c:extLst>
          </c:dPt>
          <c:dPt>
            <c:idx val="8"/>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11-24D0-44F1-A8FB-C6829908F142}"/>
              </c:ext>
            </c:extLst>
          </c:dPt>
          <c:dPt>
            <c:idx val="9"/>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13-24D0-44F1-A8FB-C6829908F142}"/>
              </c:ext>
            </c:extLst>
          </c:dPt>
          <c:dPt>
            <c:idx val="10"/>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15-24D0-44F1-A8FB-C6829908F142}"/>
              </c:ext>
            </c:extLst>
          </c:dPt>
          <c:dPt>
            <c:idx val="11"/>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17-24D0-44F1-A8FB-C6829908F142}"/>
              </c:ext>
            </c:extLst>
          </c:dPt>
          <c:dPt>
            <c:idx val="12"/>
            <c:invertIfNegative val="0"/>
            <c:bubble3D val="0"/>
            <c:spPr>
              <a:solidFill>
                <a:schemeClr val="bg1"/>
              </a:solidFill>
              <a:ln>
                <a:noFill/>
              </a:ln>
              <a:effectLst>
                <a:innerShdw blurRad="114300">
                  <a:schemeClr val="accent1"/>
                </a:innerShdw>
              </a:effectLst>
            </c:spPr>
            <c:extLst>
              <c:ext xmlns:c16="http://schemas.microsoft.com/office/drawing/2014/chart" uri="{C3380CC4-5D6E-409C-BE32-E72D297353CC}">
                <c16:uniqueId val="{00000019-24D0-44F1-A8FB-C6829908F142}"/>
              </c:ext>
            </c:extLst>
          </c:dPt>
          <c:dLbls>
            <c:dLbl>
              <c:idx val="0"/>
              <c:layout>
                <c:manualLayout>
                  <c:x val="0"/>
                  <c:y val="-3.419452682942064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4D0-44F1-A8FB-C6829908F142}"/>
                </c:ext>
              </c:extLst>
            </c:dLbl>
            <c:dLbl>
              <c:idx val="1"/>
              <c:layout>
                <c:manualLayout>
                  <c:x val="0"/>
                  <c:y val="-3.419452682942068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4D0-44F1-A8FB-C6829908F142}"/>
                </c:ext>
              </c:extLst>
            </c:dLbl>
            <c:dLbl>
              <c:idx val="3"/>
              <c:layout>
                <c:manualLayout>
                  <c:x val="-6.9875780669277571E-3"/>
                  <c:y val="-2.6215803902555831E-2"/>
                </c:manualLayout>
              </c:layout>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8.9586527949486947E-2"/>
                      <c:h val="5.2625466539892626E-2"/>
                    </c:manualLayout>
                  </c15:layout>
                </c:ext>
                <c:ext xmlns:c16="http://schemas.microsoft.com/office/drawing/2014/chart" uri="{C3380CC4-5D6E-409C-BE32-E72D297353CC}">
                  <c16:uniqueId val="{00000007-24D0-44F1-A8FB-C6829908F142}"/>
                </c:ext>
              </c:extLst>
            </c:dLbl>
            <c:dLbl>
              <c:idx val="5"/>
              <c:layout>
                <c:manualLayout>
                  <c:x val="0"/>
                  <c:y val="-1.087941226353878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4D0-44F1-A8FB-C6829908F142}"/>
                </c:ext>
              </c:extLst>
            </c:dLbl>
            <c:dLbl>
              <c:idx val="6"/>
              <c:layout>
                <c:manualLayout>
                  <c:x val="2.0272737646923685E-3"/>
                  <c:y val="-5.854521069151608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4D0-44F1-A8FB-C6829908F142}"/>
                </c:ext>
              </c:extLst>
            </c:dLbl>
            <c:dLbl>
              <c:idx val="7"/>
              <c:layout>
                <c:manualLayout>
                  <c:x val="2.2429533264863629E-3"/>
                  <c:y val="-0.1343260394848664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24D0-44F1-A8FB-C6829908F142}"/>
                </c:ext>
              </c:extLst>
            </c:dLbl>
            <c:dLbl>
              <c:idx val="8"/>
              <c:layout>
                <c:manualLayout>
                  <c:x val="3.4937890334638963E-3"/>
                  <c:y val="-3.419452682942064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4D0-44F1-A8FB-C6829908F142}"/>
                </c:ext>
              </c:extLst>
            </c:dLbl>
            <c:dLbl>
              <c:idx val="9"/>
              <c:layout>
                <c:manualLayout>
                  <c:x val="2.3291926889758455E-3"/>
                  <c:y val="-8.434649951257101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24D0-44F1-A8FB-C6829908F142}"/>
                </c:ext>
              </c:extLst>
            </c:dLbl>
            <c:dLbl>
              <c:idx val="11"/>
              <c:layout>
                <c:manualLayout>
                  <c:x val="-2.3291926889759309E-3"/>
                  <c:y val="-4.787233756118890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24D0-44F1-A8FB-C6829908F142}"/>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Graficas!$B$13:$N$13</c:f>
              <c:strCache>
                <c:ptCount val="13"/>
                <c:pt idx="0">
                  <c:v>2011-2013</c:v>
                </c:pt>
                <c:pt idx="1">
                  <c:v>2014</c:v>
                </c:pt>
                <c:pt idx="2">
                  <c:v>2015</c:v>
                </c:pt>
                <c:pt idx="3">
                  <c:v>2016</c:v>
                </c:pt>
                <c:pt idx="4">
                  <c:v>2017</c:v>
                </c:pt>
                <c:pt idx="5">
                  <c:v>2018</c:v>
                </c:pt>
                <c:pt idx="6">
                  <c:v>2019 p</c:v>
                </c:pt>
                <c:pt idx="7">
                  <c:v>2020 p</c:v>
                </c:pt>
                <c:pt idx="8">
                  <c:v>2021 p</c:v>
                </c:pt>
                <c:pt idx="9">
                  <c:v>2022 p</c:v>
                </c:pt>
                <c:pt idx="10">
                  <c:v>2023 p</c:v>
                </c:pt>
                <c:pt idx="11">
                  <c:v>2024 p</c:v>
                </c:pt>
                <c:pt idx="12">
                  <c:v>2025 p</c:v>
                </c:pt>
              </c:strCache>
            </c:strRef>
          </c:cat>
          <c:val>
            <c:numRef>
              <c:f>Graficas!$B$14:$N$14</c:f>
              <c:numCache>
                <c:formatCode>[$$-540A]#,##0</c:formatCode>
                <c:ptCount val="13"/>
                <c:pt idx="0">
                  <c:v>5577793.8099999996</c:v>
                </c:pt>
                <c:pt idx="1">
                  <c:v>8415521.8200000003</c:v>
                </c:pt>
                <c:pt idx="2">
                  <c:v>11059049</c:v>
                </c:pt>
                <c:pt idx="3">
                  <c:v>11589924.579999998</c:v>
                </c:pt>
                <c:pt idx="4">
                  <c:v>10129568.000000007</c:v>
                </c:pt>
                <c:pt idx="5">
                  <c:v>5691682.0869484097</c:v>
                </c:pt>
                <c:pt idx="6">
                  <c:v>5456897</c:v>
                </c:pt>
                <c:pt idx="7">
                  <c:v>5584214</c:v>
                </c:pt>
                <c:pt idx="8">
                  <c:v>5584214</c:v>
                </c:pt>
                <c:pt idx="9">
                  <c:v>5584214</c:v>
                </c:pt>
                <c:pt idx="10">
                  <c:v>13258455</c:v>
                </c:pt>
                <c:pt idx="11">
                  <c:v>13258455</c:v>
                </c:pt>
                <c:pt idx="12">
                  <c:v>6847376.0392270088</c:v>
                </c:pt>
              </c:numCache>
            </c:numRef>
          </c:val>
          <c:extLst>
            <c:ext xmlns:c16="http://schemas.microsoft.com/office/drawing/2014/chart" uri="{C3380CC4-5D6E-409C-BE32-E72D297353CC}">
              <c16:uniqueId val="{0000001A-24D0-44F1-A8FB-C6829908F142}"/>
            </c:ext>
          </c:extLst>
        </c:ser>
        <c:dLbls>
          <c:dLblPos val="outEnd"/>
          <c:showLegendKey val="0"/>
          <c:showVal val="1"/>
          <c:showCatName val="0"/>
          <c:showSerName val="0"/>
          <c:showPercent val="0"/>
          <c:showBubbleSize val="0"/>
        </c:dLbls>
        <c:gapWidth val="164"/>
        <c:overlap val="-22"/>
        <c:axId val="552978544"/>
        <c:axId val="552979200"/>
      </c:barChart>
      <c:catAx>
        <c:axId val="552978544"/>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52979200"/>
        <c:crosses val="autoZero"/>
        <c:auto val="1"/>
        <c:lblAlgn val="ctr"/>
        <c:lblOffset val="100"/>
        <c:noMultiLvlLbl val="0"/>
      </c:catAx>
      <c:valAx>
        <c:axId val="552979200"/>
        <c:scaling>
          <c:orientation val="minMax"/>
        </c:scaling>
        <c:delete val="0"/>
        <c:axPos val="l"/>
        <c:numFmt formatCode="[$$-540A]#,##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552978544"/>
        <c:crosses val="autoZero"/>
        <c:crossBetween val="between"/>
      </c:valAx>
      <c:spPr>
        <a:noFill/>
        <a:ln>
          <a:noFill/>
        </a:ln>
        <a:effectLst/>
      </c:spPr>
    </c:plotArea>
    <c:plotVisOnly val="1"/>
    <c:dispBlanksAs val="gap"/>
    <c:showDLblsOverMax val="0"/>
  </c:chart>
  <c:spPr>
    <a:solidFill>
      <a:schemeClr val="accent3">
        <a:lumMod val="20000"/>
        <a:lumOff val="80000"/>
      </a:schemeClr>
    </a:solid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Hoja1!$E$20</c:f>
              <c:strCache>
                <c:ptCount val="1"/>
                <c:pt idx="0">
                  <c:v>R3</c:v>
                </c:pt>
              </c:strCache>
            </c:strRef>
          </c:tx>
          <c:spPr>
            <a:ln w="22225" cap="rnd">
              <a:solidFill>
                <a:schemeClr val="accent1"/>
              </a:solidFill>
              <a:round/>
            </a:ln>
            <a:effectLst/>
          </c:spPr>
          <c:marker>
            <c:symbol val="diamond"/>
            <c:size val="6"/>
            <c:spPr>
              <a:solidFill>
                <a:schemeClr val="accent1"/>
              </a:solidFill>
              <a:ln w="9525">
                <a:solidFill>
                  <a:schemeClr val="accent1"/>
                </a:solidFill>
                <a:round/>
              </a:ln>
              <a:effectLst/>
            </c:spPr>
          </c:marker>
          <c:dLbls>
            <c:dLbl>
              <c:idx val="0"/>
              <c:layout>
                <c:manualLayout>
                  <c:x val="-5.5788005578800558E-2"/>
                  <c:y val="-5.0925925925925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D4E-4A45-B5A8-EDABD62A4ABA}"/>
                </c:ext>
              </c:extLst>
            </c:dLbl>
            <c:dLbl>
              <c:idx val="1"/>
              <c:layout>
                <c:manualLayout>
                  <c:x val="-5.5788005578800558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D4E-4A45-B5A8-EDABD62A4ABA}"/>
                </c:ext>
              </c:extLst>
            </c:dLbl>
            <c:dLbl>
              <c:idx val="2"/>
              <c:layout>
                <c:manualLayout>
                  <c:x val="-2.2315202231520222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D4E-4A45-B5A8-EDABD62A4ABA}"/>
                </c:ext>
              </c:extLst>
            </c:dLbl>
            <c:dLbl>
              <c:idx val="3"/>
              <c:layout>
                <c:manualLayout>
                  <c:x val="-6.1366806136680614E-2"/>
                  <c:y val="-6.4814814814814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D4E-4A45-B5A8-EDABD62A4ABA}"/>
                </c:ext>
              </c:extLst>
            </c:dLbl>
            <c:dLbl>
              <c:idx val="4"/>
              <c:layout>
                <c:manualLayout>
                  <c:x val="-8.368200836820083E-3"/>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D4E-4A45-B5A8-EDABD62A4ABA}"/>
                </c:ext>
              </c:extLst>
            </c:dLbl>
            <c:dLbl>
              <c:idx val="5"/>
              <c:layout>
                <c:manualLayout>
                  <c:x val="-1.3947001394700242E-2"/>
                  <c:y val="7.87037037037036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D4E-4A45-B5A8-EDABD62A4ABA}"/>
                </c:ext>
              </c:extLst>
            </c:dLbl>
            <c:dLbl>
              <c:idx val="6"/>
              <c:layout>
                <c:manualLayout>
                  <c:x val="-1.6736401673640166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D4E-4A45-B5A8-EDABD62A4ABA}"/>
                </c:ext>
              </c:extLst>
            </c:dLbl>
            <c:dLbl>
              <c:idx val="7"/>
              <c:layout>
                <c:manualLayout>
                  <c:x val="0"/>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D4E-4A45-B5A8-EDABD62A4AB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Hoja1!$F$19:$M$19</c:f>
              <c:numCache>
                <c:formatCode>General</c:formatCode>
                <c:ptCount val="8"/>
                <c:pt idx="0">
                  <c:v>2011</c:v>
                </c:pt>
                <c:pt idx="1">
                  <c:v>2012</c:v>
                </c:pt>
                <c:pt idx="2">
                  <c:v>2013</c:v>
                </c:pt>
                <c:pt idx="3">
                  <c:v>2014</c:v>
                </c:pt>
                <c:pt idx="4">
                  <c:v>2015</c:v>
                </c:pt>
                <c:pt idx="5">
                  <c:v>2016</c:v>
                </c:pt>
                <c:pt idx="6">
                  <c:v>2017</c:v>
                </c:pt>
                <c:pt idx="7">
                  <c:v>2018</c:v>
                </c:pt>
              </c:numCache>
            </c:numRef>
          </c:cat>
          <c:val>
            <c:numRef>
              <c:f>Hoja1!$F$20:$M$20</c:f>
              <c:numCache>
                <c:formatCode>#0\ "$/m²"</c:formatCode>
                <c:ptCount val="8"/>
                <c:pt idx="0">
                  <c:v>95.238013183108933</c:v>
                </c:pt>
                <c:pt idx="1">
                  <c:v>106.07086777702935</c:v>
                </c:pt>
                <c:pt idx="2">
                  <c:v>129.14713688643175</c:v>
                </c:pt>
                <c:pt idx="3">
                  <c:v>149.085998288626</c:v>
                </c:pt>
                <c:pt idx="4">
                  <c:v>221.40059670001807</c:v>
                </c:pt>
                <c:pt idx="5">
                  <c:v>161.57519185964284</c:v>
                </c:pt>
                <c:pt idx="6">
                  <c:v>254.33358964408387</c:v>
                </c:pt>
                <c:pt idx="7">
                  <c:v>301.83526948764921</c:v>
                </c:pt>
              </c:numCache>
            </c:numRef>
          </c:val>
          <c:smooth val="0"/>
          <c:extLst>
            <c:ext xmlns:c16="http://schemas.microsoft.com/office/drawing/2014/chart" uri="{C3380CC4-5D6E-409C-BE32-E72D297353CC}">
              <c16:uniqueId val="{00000008-BD4E-4A45-B5A8-EDABD62A4ABA}"/>
            </c:ext>
          </c:extLst>
        </c:ser>
        <c:ser>
          <c:idx val="1"/>
          <c:order val="1"/>
          <c:tx>
            <c:strRef>
              <c:f>Hoja1!$E$21</c:f>
              <c:strCache>
                <c:ptCount val="1"/>
                <c:pt idx="0">
                  <c:v>RM3</c:v>
                </c:pt>
              </c:strCache>
            </c:strRef>
          </c:tx>
          <c:spPr>
            <a:ln w="22225" cap="rnd">
              <a:solidFill>
                <a:schemeClr val="accent2"/>
              </a:solidFill>
              <a:round/>
            </a:ln>
            <a:effectLst/>
          </c:spPr>
          <c:marker>
            <c:symbol val="square"/>
            <c:size val="6"/>
            <c:spPr>
              <a:solidFill>
                <a:schemeClr val="accent2"/>
              </a:solidFill>
              <a:ln w="9525">
                <a:solidFill>
                  <a:schemeClr val="accent2"/>
                </a:solidFill>
                <a:round/>
              </a:ln>
              <a:effectLst/>
            </c:spPr>
          </c:marker>
          <c:dLbls>
            <c:dLbl>
              <c:idx val="1"/>
              <c:layout>
                <c:manualLayout>
                  <c:x val="-5.020920502092055E-2"/>
                  <c:y val="-9.2592592592592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D4E-4A45-B5A8-EDABD62A4ABA}"/>
                </c:ext>
              </c:extLst>
            </c:dLbl>
            <c:dLbl>
              <c:idx val="2"/>
              <c:layout>
                <c:manualLayout>
                  <c:x val="-4.1841004184100472E-2"/>
                  <c:y val="-0.12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D4E-4A45-B5A8-EDABD62A4ABA}"/>
                </c:ext>
              </c:extLst>
            </c:dLbl>
            <c:dLbl>
              <c:idx val="3"/>
              <c:layout>
                <c:manualLayout>
                  <c:x val="-3.3472803347280332E-2"/>
                  <c:y val="-9.72222222222221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D4E-4A45-B5A8-EDABD62A4ABA}"/>
                </c:ext>
              </c:extLst>
            </c:dLbl>
            <c:dLbl>
              <c:idx val="4"/>
              <c:layout>
                <c:manualLayout>
                  <c:x val="-2.7894002789400383E-2"/>
                  <c:y val="-0.1574074074074074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D4E-4A45-B5A8-EDABD62A4ABA}"/>
                </c:ext>
              </c:extLst>
            </c:dLbl>
            <c:dLbl>
              <c:idx val="5"/>
              <c:layout>
                <c:manualLayout>
                  <c:x val="-1.673640167364027E-2"/>
                  <c:y val="7.87037037037036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BD4E-4A45-B5A8-EDABD62A4ABA}"/>
                </c:ext>
              </c:extLst>
            </c:dLbl>
            <c:dLbl>
              <c:idx val="6"/>
              <c:layout>
                <c:manualLayout>
                  <c:x val="-8.368200836820083E-3"/>
                  <c:y val="1.85185185185185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BD4E-4A45-B5A8-EDABD62A4ABA}"/>
                </c:ext>
              </c:extLst>
            </c:dLbl>
            <c:dLbl>
              <c:idx val="7"/>
              <c:layout>
                <c:manualLayout>
                  <c:x val="-9.2050209205020925E-2"/>
                  <c:y val="-7.87037037037036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D4E-4A45-B5A8-EDABD62A4AB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Hoja1!$F$19:$M$19</c:f>
              <c:numCache>
                <c:formatCode>General</c:formatCode>
                <c:ptCount val="8"/>
                <c:pt idx="0">
                  <c:v>2011</c:v>
                </c:pt>
                <c:pt idx="1">
                  <c:v>2012</c:v>
                </c:pt>
                <c:pt idx="2">
                  <c:v>2013</c:v>
                </c:pt>
                <c:pt idx="3">
                  <c:v>2014</c:v>
                </c:pt>
                <c:pt idx="4">
                  <c:v>2015</c:v>
                </c:pt>
                <c:pt idx="5">
                  <c:v>2016</c:v>
                </c:pt>
                <c:pt idx="6">
                  <c:v>2017</c:v>
                </c:pt>
                <c:pt idx="7">
                  <c:v>2018</c:v>
                </c:pt>
              </c:numCache>
            </c:numRef>
          </c:cat>
          <c:val>
            <c:numRef>
              <c:f>Hoja1!$F$21:$M$21</c:f>
              <c:numCache>
                <c:formatCode>#0\ "$/m²"</c:formatCode>
                <c:ptCount val="8"/>
                <c:pt idx="1">
                  <c:v>194.99379039687057</c:v>
                </c:pt>
                <c:pt idx="2">
                  <c:v>194.99379039687057</c:v>
                </c:pt>
                <c:pt idx="3">
                  <c:v>320.0134405645037</c:v>
                </c:pt>
                <c:pt idx="4">
                  <c:v>300.5857350835164</c:v>
                </c:pt>
                <c:pt idx="5">
                  <c:v>419.99951115763304</c:v>
                </c:pt>
                <c:pt idx="6">
                  <c:v>480</c:v>
                </c:pt>
                <c:pt idx="7">
                  <c:v>600.02472701636987</c:v>
                </c:pt>
              </c:numCache>
            </c:numRef>
          </c:val>
          <c:smooth val="0"/>
          <c:extLst>
            <c:ext xmlns:c16="http://schemas.microsoft.com/office/drawing/2014/chart" uri="{C3380CC4-5D6E-409C-BE32-E72D297353CC}">
              <c16:uniqueId val="{00000010-BD4E-4A45-B5A8-EDABD62A4ABA}"/>
            </c:ext>
          </c:extLst>
        </c:ser>
        <c:dLbls>
          <c:showLegendKey val="0"/>
          <c:showVal val="0"/>
          <c:showCatName val="0"/>
          <c:showSerName val="0"/>
          <c:showPercent val="0"/>
          <c:showBubbleSize val="0"/>
        </c:dLbls>
        <c:marker val="1"/>
        <c:smooth val="0"/>
        <c:axId val="617866912"/>
        <c:axId val="617871176"/>
      </c:lineChart>
      <c:catAx>
        <c:axId val="6178669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617871176"/>
        <c:crosses val="autoZero"/>
        <c:auto val="1"/>
        <c:lblAlgn val="ctr"/>
        <c:lblOffset val="100"/>
        <c:noMultiLvlLbl val="0"/>
      </c:catAx>
      <c:valAx>
        <c:axId val="617871176"/>
        <c:scaling>
          <c:orientation val="minMax"/>
        </c:scaling>
        <c:delete val="0"/>
        <c:axPos val="l"/>
        <c:numFmt formatCode="#0\ &quot;$/m²&quot;"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178669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9">
  <a:schemeClr val="accent6"/>
</cs:colorStyle>
</file>

<file path=ppt/charts/colors3.xml><?xml version="1.0" encoding="utf-8"?>
<cs:colorStyle xmlns:cs="http://schemas.microsoft.com/office/drawing/2012/chartStyle" xmlns:a="http://schemas.openxmlformats.org/drawingml/2006/main" meth="withinLinear" id="19">
  <a:schemeClr val="accent6"/>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7FC2CB-5C25-4E80-866C-91EE11E7828E}" type="doc">
      <dgm:prSet loTypeId="urn:microsoft.com/office/officeart/2008/layout/LinedList" loCatId="list" qsTypeId="urn:microsoft.com/office/officeart/2005/8/quickstyle/simple1" qsCatId="simple" csTypeId="urn:microsoft.com/office/officeart/2005/8/colors/colorful5" csCatId="colorful"/>
      <dgm:spPr/>
      <dgm:t>
        <a:bodyPr/>
        <a:lstStyle/>
        <a:p>
          <a:endParaRPr lang="en-US"/>
        </a:p>
      </dgm:t>
    </dgm:pt>
    <dgm:pt modelId="{3CBB7597-0AF2-47FD-927D-7AD0342D3C9C}">
      <dgm:prSet/>
      <dgm:spPr/>
      <dgm:t>
        <a:bodyPr/>
        <a:lstStyle/>
        <a:p>
          <a:r>
            <a:rPr lang="en-US" dirty="0">
              <a:latin typeface="Arial" panose="020B0604020202020204" pitchFamily="34" charset="0"/>
              <a:cs typeface="Arial" panose="020B0604020202020204" pitchFamily="34" charset="0"/>
            </a:rPr>
            <a:t>This document has been prepared by Royal Eagle Capital Partners (“RECP”) based on strictly confidential information provided by the Sponsor, Green Valley Panama, S.A., to be used exclusively for planning and equity structuring purposes. </a:t>
          </a:r>
        </a:p>
      </dgm:t>
    </dgm:pt>
    <dgm:pt modelId="{3223BC83-9A76-4A60-8D3A-74C7F54FEED8}" type="parTrans" cxnId="{6BDD7513-F6F1-4E6D-9466-B1FD221CCF31}">
      <dgm:prSet/>
      <dgm:spPr/>
      <dgm:t>
        <a:bodyPr/>
        <a:lstStyle/>
        <a:p>
          <a:endParaRPr lang="en-US"/>
        </a:p>
      </dgm:t>
    </dgm:pt>
    <dgm:pt modelId="{C0FAA091-D5D1-4D7A-9839-AB002DB12397}" type="sibTrans" cxnId="{6BDD7513-F6F1-4E6D-9466-B1FD221CCF31}">
      <dgm:prSet/>
      <dgm:spPr/>
      <dgm:t>
        <a:bodyPr/>
        <a:lstStyle/>
        <a:p>
          <a:endParaRPr lang="en-US"/>
        </a:p>
      </dgm:t>
    </dgm:pt>
    <dgm:pt modelId="{0BC73E09-F2EC-4B68-BD44-A8AE060A3146}">
      <dgm:prSet/>
      <dgm:spPr/>
      <dgm:t>
        <a:bodyPr/>
        <a:lstStyle/>
        <a:p>
          <a:r>
            <a:rPr lang="en-US" dirty="0">
              <a:latin typeface="Arial" panose="020B0604020202020204" pitchFamily="34" charset="0"/>
              <a:cs typeface="Arial" panose="020B0604020202020204" pitchFamily="34" charset="0"/>
            </a:rPr>
            <a:t>This document is strictly confidential and prohibits the reproduction or dissemination without RECP written consent is forbidden.</a:t>
          </a:r>
        </a:p>
      </dgm:t>
    </dgm:pt>
    <dgm:pt modelId="{E4933D92-371D-434B-8401-22F642EF4EDC}" type="parTrans" cxnId="{C09B2257-7F94-4E37-B6C1-96AEDD03513D}">
      <dgm:prSet/>
      <dgm:spPr/>
      <dgm:t>
        <a:bodyPr/>
        <a:lstStyle/>
        <a:p>
          <a:endParaRPr lang="en-US"/>
        </a:p>
      </dgm:t>
    </dgm:pt>
    <dgm:pt modelId="{B6A66325-A7D0-41EA-9B26-67BD1F9F6AB5}" type="sibTrans" cxnId="{C09B2257-7F94-4E37-B6C1-96AEDD03513D}">
      <dgm:prSet/>
      <dgm:spPr/>
      <dgm:t>
        <a:bodyPr/>
        <a:lstStyle/>
        <a:p>
          <a:endParaRPr lang="en-US"/>
        </a:p>
      </dgm:t>
    </dgm:pt>
    <dgm:pt modelId="{C0713F2D-8CFE-44ED-B653-FC92F8C18316}" type="pres">
      <dgm:prSet presAssocID="{E47FC2CB-5C25-4E80-866C-91EE11E7828E}" presName="vert0" presStyleCnt="0">
        <dgm:presLayoutVars>
          <dgm:dir/>
          <dgm:animOne val="branch"/>
          <dgm:animLvl val="lvl"/>
        </dgm:presLayoutVars>
      </dgm:prSet>
      <dgm:spPr/>
    </dgm:pt>
    <dgm:pt modelId="{C97F12C3-A351-43A2-AECA-F298EAF25566}" type="pres">
      <dgm:prSet presAssocID="{3CBB7597-0AF2-47FD-927D-7AD0342D3C9C}" presName="thickLine" presStyleLbl="alignNode1" presStyleIdx="0" presStyleCnt="2"/>
      <dgm:spPr/>
    </dgm:pt>
    <dgm:pt modelId="{340FE0DB-A764-4959-BD96-6C9CC14B1C17}" type="pres">
      <dgm:prSet presAssocID="{3CBB7597-0AF2-47FD-927D-7AD0342D3C9C}" presName="horz1" presStyleCnt="0"/>
      <dgm:spPr/>
    </dgm:pt>
    <dgm:pt modelId="{E982FBD6-45D8-455B-A653-ED97AE40BFF9}" type="pres">
      <dgm:prSet presAssocID="{3CBB7597-0AF2-47FD-927D-7AD0342D3C9C}" presName="tx1" presStyleLbl="revTx" presStyleIdx="0" presStyleCnt="2"/>
      <dgm:spPr/>
    </dgm:pt>
    <dgm:pt modelId="{99A6FCB2-CCBF-4826-8116-B77DB8B60D11}" type="pres">
      <dgm:prSet presAssocID="{3CBB7597-0AF2-47FD-927D-7AD0342D3C9C}" presName="vert1" presStyleCnt="0"/>
      <dgm:spPr/>
    </dgm:pt>
    <dgm:pt modelId="{B5B09DF7-45B2-4D6C-87FF-13EB602B0267}" type="pres">
      <dgm:prSet presAssocID="{0BC73E09-F2EC-4B68-BD44-A8AE060A3146}" presName="thickLine" presStyleLbl="alignNode1" presStyleIdx="1" presStyleCnt="2"/>
      <dgm:spPr/>
    </dgm:pt>
    <dgm:pt modelId="{7259D43A-EE1E-454D-82DE-CCD857026814}" type="pres">
      <dgm:prSet presAssocID="{0BC73E09-F2EC-4B68-BD44-A8AE060A3146}" presName="horz1" presStyleCnt="0"/>
      <dgm:spPr/>
    </dgm:pt>
    <dgm:pt modelId="{D5F7C1E6-EDE4-43C1-83F6-B75FAC359787}" type="pres">
      <dgm:prSet presAssocID="{0BC73E09-F2EC-4B68-BD44-A8AE060A3146}" presName="tx1" presStyleLbl="revTx" presStyleIdx="1" presStyleCnt="2"/>
      <dgm:spPr/>
    </dgm:pt>
    <dgm:pt modelId="{49FE3BF6-EC79-430B-BF40-0FBC414799B1}" type="pres">
      <dgm:prSet presAssocID="{0BC73E09-F2EC-4B68-BD44-A8AE060A3146}" presName="vert1" presStyleCnt="0"/>
      <dgm:spPr/>
    </dgm:pt>
  </dgm:ptLst>
  <dgm:cxnLst>
    <dgm:cxn modelId="{6BDD7513-F6F1-4E6D-9466-B1FD221CCF31}" srcId="{E47FC2CB-5C25-4E80-866C-91EE11E7828E}" destId="{3CBB7597-0AF2-47FD-927D-7AD0342D3C9C}" srcOrd="0" destOrd="0" parTransId="{3223BC83-9A76-4A60-8D3A-74C7F54FEED8}" sibTransId="{C0FAA091-D5D1-4D7A-9839-AB002DB12397}"/>
    <dgm:cxn modelId="{C09B2257-7F94-4E37-B6C1-96AEDD03513D}" srcId="{E47FC2CB-5C25-4E80-866C-91EE11E7828E}" destId="{0BC73E09-F2EC-4B68-BD44-A8AE060A3146}" srcOrd="1" destOrd="0" parTransId="{E4933D92-371D-434B-8401-22F642EF4EDC}" sibTransId="{B6A66325-A7D0-41EA-9B26-67BD1F9F6AB5}"/>
    <dgm:cxn modelId="{A59D6BD9-263F-474C-A49F-0C36D14AE9FB}" type="presOf" srcId="{0BC73E09-F2EC-4B68-BD44-A8AE060A3146}" destId="{D5F7C1E6-EDE4-43C1-83F6-B75FAC359787}" srcOrd="0" destOrd="0" presId="urn:microsoft.com/office/officeart/2008/layout/LinedList"/>
    <dgm:cxn modelId="{C0C07CDD-3ABA-4341-AABF-1BCC553A3448}" type="presOf" srcId="{3CBB7597-0AF2-47FD-927D-7AD0342D3C9C}" destId="{E982FBD6-45D8-455B-A653-ED97AE40BFF9}" srcOrd="0" destOrd="0" presId="urn:microsoft.com/office/officeart/2008/layout/LinedList"/>
    <dgm:cxn modelId="{A96642F0-E1DB-4E09-B5AE-BFA22C4F28B6}" type="presOf" srcId="{E47FC2CB-5C25-4E80-866C-91EE11E7828E}" destId="{C0713F2D-8CFE-44ED-B653-FC92F8C18316}" srcOrd="0" destOrd="0" presId="urn:microsoft.com/office/officeart/2008/layout/LinedList"/>
    <dgm:cxn modelId="{FB0DF40A-D23B-4E5B-80CB-7F8CB8A0721E}" type="presParOf" srcId="{C0713F2D-8CFE-44ED-B653-FC92F8C18316}" destId="{C97F12C3-A351-43A2-AECA-F298EAF25566}" srcOrd="0" destOrd="0" presId="urn:microsoft.com/office/officeart/2008/layout/LinedList"/>
    <dgm:cxn modelId="{07B36AED-DD01-498A-9C78-94F912C352BB}" type="presParOf" srcId="{C0713F2D-8CFE-44ED-B653-FC92F8C18316}" destId="{340FE0DB-A764-4959-BD96-6C9CC14B1C17}" srcOrd="1" destOrd="0" presId="urn:microsoft.com/office/officeart/2008/layout/LinedList"/>
    <dgm:cxn modelId="{DEAD8015-B39B-4FBC-BB67-711D6D58CB3A}" type="presParOf" srcId="{340FE0DB-A764-4959-BD96-6C9CC14B1C17}" destId="{E982FBD6-45D8-455B-A653-ED97AE40BFF9}" srcOrd="0" destOrd="0" presId="urn:microsoft.com/office/officeart/2008/layout/LinedList"/>
    <dgm:cxn modelId="{105F3FF9-6C51-4B39-BABE-F9EF478ED2B5}" type="presParOf" srcId="{340FE0DB-A764-4959-BD96-6C9CC14B1C17}" destId="{99A6FCB2-CCBF-4826-8116-B77DB8B60D11}" srcOrd="1" destOrd="0" presId="urn:microsoft.com/office/officeart/2008/layout/LinedList"/>
    <dgm:cxn modelId="{CDD97395-471D-439C-8334-2AAD9C5382FE}" type="presParOf" srcId="{C0713F2D-8CFE-44ED-B653-FC92F8C18316}" destId="{B5B09DF7-45B2-4D6C-87FF-13EB602B0267}" srcOrd="2" destOrd="0" presId="urn:microsoft.com/office/officeart/2008/layout/LinedList"/>
    <dgm:cxn modelId="{7EF7B8B4-F193-4093-A731-F1C223BD90D6}" type="presParOf" srcId="{C0713F2D-8CFE-44ED-B653-FC92F8C18316}" destId="{7259D43A-EE1E-454D-82DE-CCD857026814}" srcOrd="3" destOrd="0" presId="urn:microsoft.com/office/officeart/2008/layout/LinedList"/>
    <dgm:cxn modelId="{BAD647A5-D13A-4FF8-8B09-B817421B2070}" type="presParOf" srcId="{7259D43A-EE1E-454D-82DE-CCD857026814}" destId="{D5F7C1E6-EDE4-43C1-83F6-B75FAC359787}" srcOrd="0" destOrd="0" presId="urn:microsoft.com/office/officeart/2008/layout/LinedList"/>
    <dgm:cxn modelId="{23284FD2-74DB-4011-92C7-CE9A8FDAA134}" type="presParOf" srcId="{7259D43A-EE1E-454D-82DE-CCD857026814}" destId="{49FE3BF6-EC79-430B-BF40-0FBC414799B1}" srcOrd="1" destOrd="0" presId="urn:microsoft.com/office/officeart/2008/layout/Lin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7F12C3-A351-43A2-AECA-F298EAF25566}">
      <dsp:nvSpPr>
        <dsp:cNvPr id="0" name=""/>
        <dsp:cNvSpPr/>
      </dsp:nvSpPr>
      <dsp:spPr>
        <a:xfrm>
          <a:off x="0" y="0"/>
          <a:ext cx="10515600"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82FBD6-45D8-455B-A653-ED97AE40BFF9}">
      <dsp:nvSpPr>
        <dsp:cNvPr id="0" name=""/>
        <dsp:cNvSpPr/>
      </dsp:nvSpPr>
      <dsp:spPr>
        <a:xfrm>
          <a:off x="0" y="0"/>
          <a:ext cx="10515600" cy="217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dirty="0">
              <a:latin typeface="Arial" panose="020B0604020202020204" pitchFamily="34" charset="0"/>
              <a:cs typeface="Arial" panose="020B0604020202020204" pitchFamily="34" charset="0"/>
            </a:rPr>
            <a:t>This document has been prepared by Royal Eagle Capital Partners (“RECP”) based on strictly confidential information provided by the Sponsor, Green Valley Panama, S.A., to be used exclusively for planning and equity structuring purposes. </a:t>
          </a:r>
        </a:p>
      </dsp:txBody>
      <dsp:txXfrm>
        <a:off x="0" y="0"/>
        <a:ext cx="10515600" cy="2175669"/>
      </dsp:txXfrm>
    </dsp:sp>
    <dsp:sp modelId="{B5B09DF7-45B2-4D6C-87FF-13EB602B0267}">
      <dsp:nvSpPr>
        <dsp:cNvPr id="0" name=""/>
        <dsp:cNvSpPr/>
      </dsp:nvSpPr>
      <dsp:spPr>
        <a:xfrm>
          <a:off x="0" y="2175669"/>
          <a:ext cx="10515600"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F7C1E6-EDE4-43C1-83F6-B75FAC359787}">
      <dsp:nvSpPr>
        <dsp:cNvPr id="0" name=""/>
        <dsp:cNvSpPr/>
      </dsp:nvSpPr>
      <dsp:spPr>
        <a:xfrm>
          <a:off x="0" y="2175669"/>
          <a:ext cx="10515600" cy="217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kern="1200" dirty="0">
              <a:latin typeface="Arial" panose="020B0604020202020204" pitchFamily="34" charset="0"/>
              <a:cs typeface="Arial" panose="020B0604020202020204" pitchFamily="34" charset="0"/>
            </a:rPr>
            <a:t>This document is strictly confidential and prohibits the reproduction or dissemination without RECP written consent is forbidden.</a:t>
          </a:r>
        </a:p>
      </dsp:txBody>
      <dsp:txXfrm>
        <a:off x="0" y="2175669"/>
        <a:ext cx="10515600" cy="217566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04F65-7E24-48AB-9AB5-D8AFD7C07CC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920751-8CD6-4388-BFEA-24352C6555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6CD9FF-B868-492C-AD6B-F99CAAB4ADEE}"/>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6A6D5952-F493-4A9B-AEEC-5B7960FBE1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F934F8-FB84-432B-88F2-0DC0303F6DA6}"/>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2033449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A0C47-59E3-4112-A906-A72CA04AC9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ACAD7-C903-4A91-A13F-C7521088DA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9F4BF-32E0-43BD-A4C4-799C85B7AA03}"/>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1A0C5FA4-773E-4B03-920F-ABC085AA8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4F8405-4ECB-49F4-B819-A8B2929F0A4E}"/>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4055958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A97063-2544-495F-B779-8E979B2B00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730996-A41F-4CF6-87F1-859AB1A447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5026FE-81E1-4DA6-A16E-E3B1E0E34517}"/>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0E9D6F9F-0109-4378-A9AC-2449450D9B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72776D-7E26-4A3C-8BA9-9A933895FA2A}"/>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974928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69891-D351-4586-B0E7-776B16B4A3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D92E65-A618-42AA-BF11-A589B31AF1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C0A079-971E-4467-8225-00689948D357}"/>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13D9D811-9509-436D-98FA-3370965CF5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5D26D8-F30D-4AAE-A58E-AD8D0CD7820D}"/>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171310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0BCB6-84D2-4A92-94E1-B6E389BBAA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F94DE8-192E-4795-8197-B92FC5B5B2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4E52B7-6AA0-45A2-AD49-71F7773940F1}"/>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9254B0C3-8A51-469D-89FC-DCB3F62A4D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E7170D-8022-4622-A34A-3F74AAA7D88E}"/>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424373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564BF-BB29-45DC-A70D-AC5AC5085D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E9F9D7-424A-4553-8228-62021C4470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69BC08-75FD-4503-B1B1-C5DC406CF6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31A795-6877-4410-8E9A-4F50CCE90AC0}"/>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6" name="Footer Placeholder 5">
            <a:extLst>
              <a:ext uri="{FF2B5EF4-FFF2-40B4-BE49-F238E27FC236}">
                <a16:creationId xmlns:a16="http://schemas.microsoft.com/office/drawing/2014/main" id="{2E4F5715-B94D-4610-A06D-D10B89725E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6F7762-AF8C-4356-89E9-99F2C55F9D7C}"/>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1712471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DFEF0-14AE-4DE1-B730-C8E25CA904C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56D9DE0-39F2-4CC9-9E27-14EC2FAC54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C3A523-0184-4D2F-9025-D9AE03E43C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22DE8A-139C-403D-9111-C0455119C1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49A26D-2DF2-4E85-BFB6-759B52E61B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F1AA7C-95C6-49CA-8960-2DF912229950}"/>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8" name="Footer Placeholder 7">
            <a:extLst>
              <a:ext uri="{FF2B5EF4-FFF2-40B4-BE49-F238E27FC236}">
                <a16:creationId xmlns:a16="http://schemas.microsoft.com/office/drawing/2014/main" id="{0923B430-DA57-483B-A860-34DE49BFD1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DB91FE-F92F-4EBC-9ED2-119911084F84}"/>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1823386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4915C-2279-4553-A387-461C1D71D15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55B7D19-7D65-4DB7-A09E-973DF16E5F6B}"/>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4" name="Footer Placeholder 3">
            <a:extLst>
              <a:ext uri="{FF2B5EF4-FFF2-40B4-BE49-F238E27FC236}">
                <a16:creationId xmlns:a16="http://schemas.microsoft.com/office/drawing/2014/main" id="{11491F9E-6A60-416D-9960-E6830E2039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0E4959-F6F3-485A-A440-52172C6C3C8E}"/>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33413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5799E0-2CE7-418F-BDBE-0C641EAED0C9}"/>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3" name="Footer Placeholder 2">
            <a:extLst>
              <a:ext uri="{FF2B5EF4-FFF2-40B4-BE49-F238E27FC236}">
                <a16:creationId xmlns:a16="http://schemas.microsoft.com/office/drawing/2014/main" id="{BDC1C111-F1DD-4486-A606-5AA6F9924C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43F423-8B50-4001-919C-FF98715FA59F}"/>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2547974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D70FF-4C0C-4D6A-A420-67A390B7A6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DD8A3C-46C2-4439-BB04-43B36F843E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708351-60E2-4A53-AA9A-5BC5362275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51BA2C-3B85-48C4-9868-52E9C31F51F6}"/>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6" name="Footer Placeholder 5">
            <a:extLst>
              <a:ext uri="{FF2B5EF4-FFF2-40B4-BE49-F238E27FC236}">
                <a16:creationId xmlns:a16="http://schemas.microsoft.com/office/drawing/2014/main" id="{6C6C0DF2-5E5E-45AA-96AB-A298A63565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82EEBE-EE00-4B90-88EF-333AC5667FC8}"/>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927042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800E-9B72-48EA-A74E-A37CF4DF01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1327C6-6891-4F43-B64C-DECADCB33E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BD32FB-499D-44C9-A5DA-63DA16BF3B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4CC9A5-403E-41C5-80D6-8969FFB74E14}"/>
              </a:ext>
            </a:extLst>
          </p:cNvPr>
          <p:cNvSpPr>
            <a:spLocks noGrp="1"/>
          </p:cNvSpPr>
          <p:nvPr>
            <p:ph type="dt" sz="half" idx="10"/>
          </p:nvPr>
        </p:nvSpPr>
        <p:spPr/>
        <p:txBody>
          <a:bodyPr/>
          <a:lstStyle/>
          <a:p>
            <a:fld id="{A77D6A8E-1F6B-4AB4-B064-5B9A990D1F39}" type="datetimeFigureOut">
              <a:rPr lang="en-US" smtClean="0"/>
              <a:t>4/14/2019</a:t>
            </a:fld>
            <a:endParaRPr lang="en-US"/>
          </a:p>
        </p:txBody>
      </p:sp>
      <p:sp>
        <p:nvSpPr>
          <p:cNvPr id="6" name="Footer Placeholder 5">
            <a:extLst>
              <a:ext uri="{FF2B5EF4-FFF2-40B4-BE49-F238E27FC236}">
                <a16:creationId xmlns:a16="http://schemas.microsoft.com/office/drawing/2014/main" id="{8B9593EE-76E0-486B-AAD4-D1A6E5C480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45CFE8-101C-4D2F-BFCD-94DDA2FD3FFB}"/>
              </a:ext>
            </a:extLst>
          </p:cNvPr>
          <p:cNvSpPr>
            <a:spLocks noGrp="1"/>
          </p:cNvSpPr>
          <p:nvPr>
            <p:ph type="sldNum" sz="quarter" idx="12"/>
          </p:nvPr>
        </p:nvSpPr>
        <p:spPr/>
        <p:txBody>
          <a:bodyPr/>
          <a:lstStyle/>
          <a:p>
            <a:fld id="{47991891-03C2-471C-8F96-FBCDF9442D4A}" type="slidenum">
              <a:rPr lang="en-US" smtClean="0"/>
              <a:t>‹#›</a:t>
            </a:fld>
            <a:endParaRPr lang="en-US"/>
          </a:p>
        </p:txBody>
      </p:sp>
    </p:spTree>
    <p:extLst>
      <p:ext uri="{BB962C8B-B14F-4D97-AF65-F5344CB8AC3E}">
        <p14:creationId xmlns:p14="http://schemas.microsoft.com/office/powerpoint/2010/main" val="864295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42C733-7371-4C5C-92CF-7C407C7711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209C89-F9D9-48B0-9EEB-1699F6062E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910101-B1F0-4C6F-8A90-F68A509FB7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D6A8E-1F6B-4AB4-B064-5B9A990D1F39}" type="datetimeFigureOut">
              <a:rPr lang="en-US" smtClean="0"/>
              <a:t>4/14/2019</a:t>
            </a:fld>
            <a:endParaRPr lang="en-US"/>
          </a:p>
        </p:txBody>
      </p:sp>
      <p:sp>
        <p:nvSpPr>
          <p:cNvPr id="5" name="Footer Placeholder 4">
            <a:extLst>
              <a:ext uri="{FF2B5EF4-FFF2-40B4-BE49-F238E27FC236}">
                <a16:creationId xmlns:a16="http://schemas.microsoft.com/office/drawing/2014/main" id="{A8C7AB00-1213-4C54-B1DF-49738BA017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7022CC-CFBD-4884-8B33-B55C98D0D5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991891-03C2-471C-8F96-FBCDF9442D4A}" type="slidenum">
              <a:rPr lang="en-US" smtClean="0"/>
              <a:t>‹#›</a:t>
            </a:fld>
            <a:endParaRPr lang="en-US"/>
          </a:p>
        </p:txBody>
      </p:sp>
    </p:spTree>
    <p:extLst>
      <p:ext uri="{BB962C8B-B14F-4D97-AF65-F5344CB8AC3E}">
        <p14:creationId xmlns:p14="http://schemas.microsoft.com/office/powerpoint/2010/main" val="31772953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1.pn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hyperlink" Target="http://www.greenvalleypanama.com/" TargetMode="External"/><Relationship Id="rId1" Type="http://schemas.openxmlformats.org/officeDocument/2006/relationships/slideLayout" Target="../slideLayouts/slideLayout2.xml"/><Relationship Id="rId6" Type="http://schemas.openxmlformats.org/officeDocument/2006/relationships/hyperlink" Target="https://www.youtube.com/watch?v=WnNtvs6A8hE" TargetMode="External"/><Relationship Id="rId5" Type="http://schemas.openxmlformats.org/officeDocument/2006/relationships/hyperlink" Target="https://www.youtube.com/watch?v=cWNO7YegbEI" TargetMode="External"/><Relationship Id="rId4" Type="http://schemas.openxmlformats.org/officeDocument/2006/relationships/hyperlink" Target="https://www.youtube.com/watch?v=FkZIlqNeFaA"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chart" Target="../charts/chart7.xml"/><Relationship Id="rId7" Type="http://schemas.openxmlformats.org/officeDocument/2006/relationships/image" Target="../media/image60.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72257994-BD97-4691-8B89-198A6D2BA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918509"/>
            <a:ext cx="12192000" cy="193949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74B66A0-026D-4CF6-9159-7C4C9C9DC4F3}"/>
              </a:ext>
            </a:extLst>
          </p:cNvPr>
          <p:cNvSpPr>
            <a:spLocks noGrp="1"/>
          </p:cNvSpPr>
          <p:nvPr>
            <p:ph type="ctrTitle"/>
          </p:nvPr>
        </p:nvSpPr>
        <p:spPr>
          <a:xfrm>
            <a:off x="1600200" y="4269282"/>
            <a:ext cx="8991600" cy="1264762"/>
          </a:xfrm>
          <a:solidFill>
            <a:srgbClr val="FFFFFF"/>
          </a:solidFill>
          <a:ln w="38100">
            <a:solidFill>
              <a:srgbClr val="404040"/>
            </a:solidFill>
            <a:miter lim="800000"/>
          </a:ln>
        </p:spPr>
        <p:txBody>
          <a:bodyPr anchor="ctr">
            <a:normAutofit/>
          </a:bodyPr>
          <a:lstStyle/>
          <a:p>
            <a:r>
              <a:rPr lang="en-US" sz="1900" dirty="0">
                <a:solidFill>
                  <a:srgbClr val="404040"/>
                </a:solidFill>
                <a:latin typeface="Arial" panose="020B0604020202020204" pitchFamily="34" charset="0"/>
                <a:cs typeface="Arial" panose="020B0604020202020204" pitchFamily="34" charset="0"/>
              </a:rPr>
              <a:t>GREEN VALLEY PANAMA REAL</a:t>
            </a:r>
            <a:br>
              <a:rPr lang="en-US" sz="1900" dirty="0">
                <a:solidFill>
                  <a:srgbClr val="404040"/>
                </a:solidFill>
                <a:latin typeface="Arial" panose="020B0604020202020204" pitchFamily="34" charset="0"/>
                <a:cs typeface="Arial" panose="020B0604020202020204" pitchFamily="34" charset="0"/>
              </a:rPr>
            </a:br>
            <a:r>
              <a:rPr lang="en-US" sz="1900" dirty="0">
                <a:solidFill>
                  <a:srgbClr val="404040"/>
                </a:solidFill>
                <a:latin typeface="Arial" panose="020B0604020202020204" pitchFamily="34" charset="0"/>
                <a:cs typeface="Arial" panose="020B0604020202020204" pitchFamily="34" charset="0"/>
              </a:rPr>
              <a:t>ESTATE PROJECTEXECUTIVE SUMMARY 2019</a:t>
            </a:r>
            <a:br>
              <a:rPr lang="en-US" sz="1900" dirty="0">
                <a:solidFill>
                  <a:srgbClr val="404040"/>
                </a:solidFill>
                <a:latin typeface="Arial" panose="020B0604020202020204" pitchFamily="34" charset="0"/>
                <a:cs typeface="Arial" panose="020B0604020202020204" pitchFamily="34" charset="0"/>
              </a:rPr>
            </a:br>
            <a:br>
              <a:rPr lang="en-US" sz="1900" dirty="0">
                <a:solidFill>
                  <a:srgbClr val="404040"/>
                </a:solidFill>
                <a:latin typeface="Arial" panose="020B0604020202020204" pitchFamily="34" charset="0"/>
                <a:cs typeface="Arial" panose="020B0604020202020204" pitchFamily="34" charset="0"/>
              </a:rPr>
            </a:br>
            <a:r>
              <a:rPr lang="en-US" sz="1900" dirty="0">
                <a:solidFill>
                  <a:srgbClr val="404040"/>
                </a:solidFill>
                <a:latin typeface="Arial" panose="020B0604020202020204" pitchFamily="34" charset="0"/>
                <a:cs typeface="Arial" panose="020B0604020202020204" pitchFamily="34" charset="0"/>
              </a:rPr>
              <a:t>“The First Smart City in Panama”</a:t>
            </a:r>
          </a:p>
        </p:txBody>
      </p:sp>
      <p:sp>
        <p:nvSpPr>
          <p:cNvPr id="3" name="Subtitle 2">
            <a:extLst>
              <a:ext uri="{FF2B5EF4-FFF2-40B4-BE49-F238E27FC236}">
                <a16:creationId xmlns:a16="http://schemas.microsoft.com/office/drawing/2014/main" id="{6D37653A-9B1D-4322-83EE-EEB7A0E119E7}"/>
              </a:ext>
            </a:extLst>
          </p:cNvPr>
          <p:cNvSpPr>
            <a:spLocks noGrp="1"/>
          </p:cNvSpPr>
          <p:nvPr>
            <p:ph type="subTitle" idx="1"/>
          </p:nvPr>
        </p:nvSpPr>
        <p:spPr>
          <a:xfrm>
            <a:off x="2695194" y="5688535"/>
            <a:ext cx="6801612" cy="536125"/>
          </a:xfrm>
        </p:spPr>
        <p:txBody>
          <a:bodyPr>
            <a:normAutofit lnSpcReduction="10000"/>
          </a:bodyPr>
          <a:lstStyle/>
          <a:p>
            <a:r>
              <a:rPr lang="en-US" sz="1700" dirty="0">
                <a:solidFill>
                  <a:srgbClr val="FFFFFF"/>
                </a:solidFill>
              </a:rPr>
              <a:t>PRESENTED BY GREEN VALLEY PANAMÁ &amp; ROYAL EAGLE CAPITAL PARTNERS</a:t>
            </a:r>
          </a:p>
        </p:txBody>
      </p:sp>
      <p:pic>
        <p:nvPicPr>
          <p:cNvPr id="5" name="Picture 4">
            <a:extLst>
              <a:ext uri="{FF2B5EF4-FFF2-40B4-BE49-F238E27FC236}">
                <a16:creationId xmlns:a16="http://schemas.microsoft.com/office/drawing/2014/main" id="{720D600D-41A6-4E2B-A817-D3610853FFCC}"/>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1600200" y="1421477"/>
            <a:ext cx="1623129" cy="1391254"/>
          </a:xfrm>
          <a:prstGeom prst="rect">
            <a:avLst/>
          </a:prstGeom>
          <a:noFill/>
        </p:spPr>
      </p:pic>
      <p:pic>
        <p:nvPicPr>
          <p:cNvPr id="4" name="Imagen 4" descr="Imagen que contiene exterior, árbol, edificio, cielo&#10;&#10;Descripción generada automáticamente">
            <a:extLst>
              <a:ext uri="{FF2B5EF4-FFF2-40B4-BE49-F238E27FC236}">
                <a16:creationId xmlns:a16="http://schemas.microsoft.com/office/drawing/2014/main" id="{D2ABE179-B2C6-4757-B622-9BFCD754371F}"/>
              </a:ext>
            </a:extLst>
          </p:cNvPr>
          <p:cNvPicPr>
            <a:picLocks noChangeAspect="1"/>
          </p:cNvPicPr>
          <p:nvPr/>
        </p:nvPicPr>
        <p:blipFill rotWithShape="1">
          <a:blip r:embed="rId3"/>
          <a:stretch/>
        </p:blipFill>
        <p:spPr>
          <a:xfrm>
            <a:off x="6256868" y="743276"/>
            <a:ext cx="5316388" cy="2990468"/>
          </a:xfrm>
          <a:prstGeom prst="rect">
            <a:avLst/>
          </a:prstGeom>
        </p:spPr>
      </p:pic>
    </p:spTree>
    <p:extLst>
      <p:ext uri="{BB962C8B-B14F-4D97-AF65-F5344CB8AC3E}">
        <p14:creationId xmlns:p14="http://schemas.microsoft.com/office/powerpoint/2010/main" val="12138808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EEA18-0CBF-44B1-A1A1-1033225E51AE}"/>
              </a:ext>
            </a:extLst>
          </p:cNvPr>
          <p:cNvSpPr>
            <a:spLocks noGrp="1"/>
          </p:cNvSpPr>
          <p:nvPr>
            <p:ph type="title"/>
          </p:nvPr>
        </p:nvSpPr>
        <p:spPr/>
        <p:txBody>
          <a:bodyPr/>
          <a:lstStyle/>
          <a:p>
            <a:r>
              <a:rPr lang="en-US" dirty="0"/>
              <a:t>10MM USD Investment Performance</a:t>
            </a:r>
          </a:p>
        </p:txBody>
      </p:sp>
      <p:sp>
        <p:nvSpPr>
          <p:cNvPr id="3" name="Content Placeholder 2">
            <a:extLst>
              <a:ext uri="{FF2B5EF4-FFF2-40B4-BE49-F238E27FC236}">
                <a16:creationId xmlns:a16="http://schemas.microsoft.com/office/drawing/2014/main" id="{F79EF70B-241E-4627-8911-5FCAB9C01CE4}"/>
              </a:ext>
            </a:extLst>
          </p:cNvPr>
          <p:cNvSpPr>
            <a:spLocks noGrp="1"/>
          </p:cNvSpPr>
          <p:nvPr>
            <p:ph idx="1"/>
          </p:nvPr>
        </p:nvSpPr>
        <p:spPr/>
        <p:txBody>
          <a:bodyPr/>
          <a:lstStyle/>
          <a:p>
            <a:pPr algn="just"/>
            <a:r>
              <a:rPr lang="es-PA" sz="2400" dirty="0">
                <a:latin typeface="DokChampa" panose="020B0604020202020204" pitchFamily="34" charset="-34"/>
                <a:cs typeface="DokChampa" panose="020B0604020202020204" pitchFamily="34" charset="-34"/>
              </a:rPr>
              <a:t>10MM </a:t>
            </a:r>
            <a:r>
              <a:rPr lang="es-PA" sz="2400" dirty="0" err="1">
                <a:latin typeface="DokChampa" panose="020B0604020202020204" pitchFamily="34" charset="-34"/>
                <a:cs typeface="DokChampa" panose="020B0604020202020204" pitchFamily="34" charset="-34"/>
              </a:rPr>
              <a:t>investment</a:t>
            </a:r>
            <a:r>
              <a:rPr lang="es-PA" sz="2400" dirty="0">
                <a:latin typeface="DokChampa" panose="020B0604020202020204" pitchFamily="34" charset="-34"/>
                <a:cs typeface="DokChampa" panose="020B0604020202020204" pitchFamily="34" charset="-34"/>
              </a:rPr>
              <a:t> performance Royal Eagle Real Estate Company:</a:t>
            </a:r>
          </a:p>
          <a:p>
            <a:endParaRPr lang="en-US" dirty="0"/>
          </a:p>
        </p:txBody>
      </p:sp>
      <p:pic>
        <p:nvPicPr>
          <p:cNvPr id="4" name="Picture 3">
            <a:extLst>
              <a:ext uri="{FF2B5EF4-FFF2-40B4-BE49-F238E27FC236}">
                <a16:creationId xmlns:a16="http://schemas.microsoft.com/office/drawing/2014/main" id="{F3AD7704-3574-40DA-B6AC-E4D608EED2E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5" name="Table 4">
            <a:extLst>
              <a:ext uri="{FF2B5EF4-FFF2-40B4-BE49-F238E27FC236}">
                <a16:creationId xmlns:a16="http://schemas.microsoft.com/office/drawing/2014/main" id="{6411B2A4-8447-4BED-A5CB-37CC7DB5286C}"/>
              </a:ext>
            </a:extLst>
          </p:cNvPr>
          <p:cNvGraphicFramePr>
            <a:graphicFrameLocks noGrp="1"/>
          </p:cNvGraphicFramePr>
          <p:nvPr>
            <p:extLst>
              <p:ext uri="{D42A27DB-BD31-4B8C-83A1-F6EECF244321}">
                <p14:modId xmlns:p14="http://schemas.microsoft.com/office/powerpoint/2010/main" val="3846271058"/>
              </p:ext>
            </p:extLst>
          </p:nvPr>
        </p:nvGraphicFramePr>
        <p:xfrm>
          <a:off x="838200" y="2732905"/>
          <a:ext cx="4423229" cy="3759968"/>
        </p:xfrm>
        <a:graphic>
          <a:graphicData uri="http://schemas.openxmlformats.org/drawingml/2006/table">
            <a:tbl>
              <a:tblPr>
                <a:tableStyleId>{616DA210-FB5B-4158-B5E0-FEB733F419BA}</a:tableStyleId>
              </a:tblPr>
              <a:tblGrid>
                <a:gridCol w="1894592">
                  <a:extLst>
                    <a:ext uri="{9D8B030D-6E8A-4147-A177-3AD203B41FA5}">
                      <a16:colId xmlns:a16="http://schemas.microsoft.com/office/drawing/2014/main" val="754026338"/>
                    </a:ext>
                  </a:extLst>
                </a:gridCol>
                <a:gridCol w="1638911">
                  <a:extLst>
                    <a:ext uri="{9D8B030D-6E8A-4147-A177-3AD203B41FA5}">
                      <a16:colId xmlns:a16="http://schemas.microsoft.com/office/drawing/2014/main" val="1029021455"/>
                    </a:ext>
                  </a:extLst>
                </a:gridCol>
                <a:gridCol w="889726">
                  <a:extLst>
                    <a:ext uri="{9D8B030D-6E8A-4147-A177-3AD203B41FA5}">
                      <a16:colId xmlns:a16="http://schemas.microsoft.com/office/drawing/2014/main" val="2361744651"/>
                    </a:ext>
                  </a:extLst>
                </a:gridCol>
              </a:tblGrid>
              <a:tr h="317307">
                <a:tc>
                  <a:txBody>
                    <a:bodyPr/>
                    <a:lstStyle/>
                    <a:p>
                      <a:pPr marL="0" algn="ctr" defTabSz="914400" rtl="0" eaLnBrk="1" fontAlgn="b" latinLnBrk="0" hangingPunct="1"/>
                      <a:r>
                        <a:rPr lang="en-US" sz="1600" u="none" strike="noStrike" kern="1200" dirty="0">
                          <a:effectLst/>
                        </a:rPr>
                        <a:t>Total Investment</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75000"/>
                      </a:schemeClr>
                    </a:solidFill>
                  </a:tcPr>
                </a:tc>
                <a:tc gridSpan="2">
                  <a:txBody>
                    <a:bodyPr/>
                    <a:lstStyle/>
                    <a:p>
                      <a:pPr marL="0" algn="ctr" defTabSz="914400" rtl="0" eaLnBrk="1" fontAlgn="b" latinLnBrk="0" hangingPunct="1"/>
                      <a:r>
                        <a:rPr lang="en-US" sz="1600" u="none" strike="noStrike" kern="1200" dirty="0">
                          <a:effectLst/>
                        </a:rPr>
                        <a:t> $ 30,000,000.00 </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75000"/>
                      </a:schemeClr>
                    </a:solidFill>
                  </a:tcP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3596954109"/>
                  </a:ext>
                </a:extLst>
              </a:tr>
              <a:tr h="622685">
                <a:tc>
                  <a:txBody>
                    <a:bodyPr/>
                    <a:lstStyle/>
                    <a:p>
                      <a:pPr marL="0" algn="ctr" defTabSz="914400" rtl="0" eaLnBrk="1" fontAlgn="b" latinLnBrk="0" hangingPunct="1"/>
                      <a:r>
                        <a:rPr lang="en-US" sz="1600" u="none" strike="noStrike" kern="1200" dirty="0">
                          <a:effectLst/>
                        </a:rPr>
                        <a:t>Equity Partner Private 10MM</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20000"/>
                        <a:lumOff val="80000"/>
                      </a:schemeClr>
                    </a:solidFill>
                  </a:tcPr>
                </a:tc>
                <a:tc gridSpan="2">
                  <a:txBody>
                    <a:bodyPr/>
                    <a:lstStyle/>
                    <a:p>
                      <a:pPr marL="0" algn="ctr" defTabSz="914400" rtl="0" eaLnBrk="1" fontAlgn="b" latinLnBrk="0" hangingPunct="1"/>
                      <a:r>
                        <a:rPr lang="en-US" sz="1600" u="none" strike="noStrike" kern="1200" dirty="0">
                          <a:effectLst/>
                        </a:rPr>
                        <a:t> $ 10,000,000.00 </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20000"/>
                        <a:lumOff val="80000"/>
                      </a:schemeClr>
                    </a:solidFill>
                  </a:tcP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221327246"/>
                  </a:ext>
                </a:extLst>
              </a:tr>
              <a:tr h="622685">
                <a:tc>
                  <a:txBody>
                    <a:bodyPr/>
                    <a:lstStyle/>
                    <a:p>
                      <a:pPr marL="0" algn="ctr" defTabSz="914400" rtl="0" eaLnBrk="1" fontAlgn="b" latinLnBrk="0" hangingPunct="1"/>
                      <a:r>
                        <a:rPr lang="en-US" sz="1600" u="none" strike="noStrike" kern="1200" dirty="0">
                          <a:effectLst/>
                        </a:rPr>
                        <a:t>Public Company Canada RTO </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20000"/>
                        <a:lumOff val="80000"/>
                      </a:schemeClr>
                    </a:solidFill>
                  </a:tcPr>
                </a:tc>
                <a:tc gridSpan="2">
                  <a:txBody>
                    <a:bodyPr/>
                    <a:lstStyle/>
                    <a:p>
                      <a:pPr marL="0" algn="ctr" defTabSz="914400" rtl="0" eaLnBrk="1" fontAlgn="b" latinLnBrk="0" hangingPunct="1"/>
                      <a:r>
                        <a:rPr lang="en-US" sz="1600" u="none" strike="noStrike" kern="1200" dirty="0">
                          <a:effectLst/>
                        </a:rPr>
                        <a:t> $ 20,000,000.00 </a:t>
                      </a:r>
                      <a:endParaRPr lang="en-US" sz="1600" b="1" u="none" strike="noStrike" kern="1200" dirty="0">
                        <a:solidFill>
                          <a:schemeClr val="tx1"/>
                        </a:solidFill>
                        <a:effectLst/>
                        <a:latin typeface="+mn-lt"/>
                        <a:ea typeface="+mn-ea"/>
                        <a:cs typeface="+mn-cs"/>
                      </a:endParaRPr>
                    </a:p>
                  </a:txBody>
                  <a:tcPr marL="9525" marR="9525" marT="9525" marB="0" anchor="ctr">
                    <a:solidFill>
                      <a:schemeClr val="accent6">
                        <a:lumMod val="20000"/>
                        <a:lumOff val="80000"/>
                      </a:schemeClr>
                    </a:solidFill>
                  </a:tcP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254302758"/>
                  </a:ext>
                </a:extLst>
              </a:tr>
              <a:tr h="622685">
                <a:tc>
                  <a:txBody>
                    <a:bodyPr/>
                    <a:lstStyle/>
                    <a:p>
                      <a:pPr marL="0" algn="ctr" defTabSz="914400" rtl="0" eaLnBrk="1" fontAlgn="b" latinLnBrk="0" hangingPunct="1"/>
                      <a:r>
                        <a:rPr lang="en-US" sz="1600" u="none" strike="noStrike" kern="1200" dirty="0">
                          <a:effectLst/>
                        </a:rPr>
                        <a:t>Private Investment Length</a:t>
                      </a:r>
                      <a:endParaRPr lang="en-US" sz="1600" b="1" u="none" strike="noStrike" kern="1200" dirty="0">
                        <a:solidFill>
                          <a:schemeClr val="tx1"/>
                        </a:solidFill>
                        <a:effectLst/>
                        <a:latin typeface="+mn-lt"/>
                        <a:ea typeface="+mn-ea"/>
                        <a:cs typeface="+mn-cs"/>
                      </a:endParaRPr>
                    </a:p>
                  </a:txBody>
                  <a:tcPr marL="9525" marR="9525" marT="9525" marB="0" anchor="ctr"/>
                </a:tc>
                <a:tc gridSpan="2">
                  <a:txBody>
                    <a:bodyPr/>
                    <a:lstStyle/>
                    <a:p>
                      <a:pPr marL="0" algn="ctr" defTabSz="914400" rtl="0" eaLnBrk="1" fontAlgn="b" latinLnBrk="0" hangingPunct="1"/>
                      <a:r>
                        <a:rPr lang="en-US" sz="1600" u="none" strike="noStrike" kern="1200" dirty="0">
                          <a:effectLst/>
                        </a:rPr>
                        <a:t>7 years</a:t>
                      </a:r>
                      <a:endParaRPr lang="en-US" sz="1600" b="1" u="none" strike="noStrike" kern="1200" dirty="0">
                        <a:solidFill>
                          <a:schemeClr val="tx1"/>
                        </a:solidFill>
                        <a:effectLst/>
                        <a:latin typeface="+mn-lt"/>
                        <a:ea typeface="+mn-ea"/>
                        <a:cs typeface="+mn-cs"/>
                      </a:endParaRPr>
                    </a:p>
                  </a:txBody>
                  <a:tcPr marL="9525" marR="9525" marT="9525" marB="0" anchor="ct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3793798065"/>
                  </a:ext>
                </a:extLst>
              </a:tr>
              <a:tr h="317307">
                <a:tc>
                  <a:txBody>
                    <a:bodyPr/>
                    <a:lstStyle/>
                    <a:p>
                      <a:pPr marL="0" algn="ctr" defTabSz="914400" rtl="0" eaLnBrk="1" fontAlgn="b" latinLnBrk="0" hangingPunct="1"/>
                      <a:r>
                        <a:rPr lang="en-US" sz="1600" u="none" strike="noStrike" kern="1200" dirty="0">
                          <a:effectLst/>
                        </a:rPr>
                        <a:t>Currency </a:t>
                      </a:r>
                      <a:endParaRPr lang="en-US" sz="1600" b="1" u="none" strike="noStrike" kern="1200" dirty="0">
                        <a:solidFill>
                          <a:schemeClr val="tx1"/>
                        </a:solidFill>
                        <a:effectLst/>
                        <a:latin typeface="+mn-lt"/>
                        <a:ea typeface="+mn-ea"/>
                        <a:cs typeface="+mn-cs"/>
                      </a:endParaRPr>
                    </a:p>
                  </a:txBody>
                  <a:tcPr marL="9525" marR="9525" marT="9525" marB="0" anchor="ctr"/>
                </a:tc>
                <a:tc gridSpan="2">
                  <a:txBody>
                    <a:bodyPr/>
                    <a:lstStyle/>
                    <a:p>
                      <a:pPr marL="0" algn="ctr" defTabSz="914400" rtl="0" eaLnBrk="1" fontAlgn="b" latinLnBrk="0" hangingPunct="1"/>
                      <a:r>
                        <a:rPr lang="en-US" sz="1600" u="none" strike="noStrike" kern="1200" dirty="0">
                          <a:effectLst/>
                        </a:rPr>
                        <a:t>USD</a:t>
                      </a:r>
                      <a:endParaRPr lang="en-US" sz="1600" b="1" u="none" strike="noStrike" kern="1200" dirty="0">
                        <a:solidFill>
                          <a:schemeClr val="tx1"/>
                        </a:solidFill>
                        <a:effectLst/>
                        <a:latin typeface="+mn-lt"/>
                        <a:ea typeface="+mn-ea"/>
                        <a:cs typeface="+mn-cs"/>
                      </a:endParaRPr>
                    </a:p>
                  </a:txBody>
                  <a:tcPr marL="9525" marR="9525" marT="9525" marB="0" anchor="ct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2465467279"/>
                  </a:ext>
                </a:extLst>
              </a:tr>
              <a:tr h="317307">
                <a:tc>
                  <a:txBody>
                    <a:bodyPr/>
                    <a:lstStyle/>
                    <a:p>
                      <a:pPr marL="0" algn="ctr" defTabSz="914400" rtl="0" eaLnBrk="1" fontAlgn="b" latinLnBrk="0" hangingPunct="1"/>
                      <a:r>
                        <a:rPr lang="en-US" sz="1600" u="none" strike="noStrike" kern="1200" dirty="0">
                          <a:effectLst/>
                        </a:rPr>
                        <a:t>Rate</a:t>
                      </a:r>
                      <a:endParaRPr lang="en-US" sz="1600" b="1" u="none" strike="noStrike" kern="1200" dirty="0">
                        <a:solidFill>
                          <a:schemeClr val="tx1"/>
                        </a:solidFill>
                        <a:effectLst/>
                        <a:latin typeface="+mn-lt"/>
                        <a:ea typeface="+mn-ea"/>
                        <a:cs typeface="+mn-cs"/>
                      </a:endParaRPr>
                    </a:p>
                  </a:txBody>
                  <a:tcPr marL="9525" marR="9525" marT="9525" marB="0" anchor="ctr"/>
                </a:tc>
                <a:tc gridSpan="2">
                  <a:txBody>
                    <a:bodyPr/>
                    <a:lstStyle/>
                    <a:p>
                      <a:pPr marL="0" algn="ctr" defTabSz="914400" rtl="0" eaLnBrk="1" fontAlgn="b" latinLnBrk="0" hangingPunct="1"/>
                      <a:r>
                        <a:rPr lang="en-US" sz="1600" u="none" strike="noStrike" kern="1200" dirty="0">
                          <a:effectLst/>
                        </a:rPr>
                        <a:t>10%</a:t>
                      </a:r>
                      <a:endParaRPr lang="en-US" sz="1600" b="1" u="none" strike="noStrike" kern="1200" dirty="0">
                        <a:solidFill>
                          <a:schemeClr val="tx1"/>
                        </a:solidFill>
                        <a:effectLst/>
                        <a:latin typeface="+mn-lt"/>
                        <a:ea typeface="+mn-ea"/>
                        <a:cs typeface="+mn-cs"/>
                      </a:endParaRPr>
                    </a:p>
                  </a:txBody>
                  <a:tcPr marL="9525" marR="9525" marT="9525" marB="0" anchor="ctr"/>
                </a:tc>
                <a:tc hMerge="1">
                  <a:txBody>
                    <a:bodyPr/>
                    <a:lstStyle/>
                    <a:p>
                      <a:pPr marL="0" algn="ctr" defTabSz="914400" rtl="0" eaLnBrk="1" fontAlgn="b" latinLnBrk="0" hangingPunct="1"/>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1142275639"/>
                  </a:ext>
                </a:extLst>
              </a:tr>
              <a:tr h="317307">
                <a:tc>
                  <a:txBody>
                    <a:bodyPr/>
                    <a:lstStyle/>
                    <a:p>
                      <a:pPr marL="0" algn="ctr" defTabSz="914400" rtl="0" eaLnBrk="1" fontAlgn="b" latinLnBrk="0" hangingPunct="1"/>
                      <a:r>
                        <a:rPr lang="en-US" sz="1600" u="none" strike="noStrike" kern="1200" dirty="0">
                          <a:effectLst/>
                        </a:rPr>
                        <a:t>Upside Investor</a:t>
                      </a:r>
                      <a:endParaRPr lang="en-US" sz="1600" b="1"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b" latinLnBrk="0" hangingPunct="1"/>
                      <a:r>
                        <a:rPr lang="en-US" sz="1600" u="none" strike="noStrike" kern="1200" dirty="0">
                          <a:effectLst/>
                        </a:rPr>
                        <a:t>33%</a:t>
                      </a:r>
                      <a:endParaRPr lang="en-US" sz="1600" b="1"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b" latinLnBrk="0" hangingPunct="1"/>
                      <a:r>
                        <a:rPr lang="en-US" sz="1600" u="none" strike="noStrike" kern="1200" dirty="0">
                          <a:effectLst/>
                        </a:rPr>
                        <a:t>Profits</a:t>
                      </a:r>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2043438861"/>
                  </a:ext>
                </a:extLst>
              </a:tr>
              <a:tr h="622685">
                <a:tc>
                  <a:txBody>
                    <a:bodyPr/>
                    <a:lstStyle/>
                    <a:p>
                      <a:pPr marL="0" algn="ctr" defTabSz="914400" rtl="0" eaLnBrk="1" fontAlgn="b" latinLnBrk="0" hangingPunct="1"/>
                      <a:r>
                        <a:rPr lang="en-US" sz="1600" u="none" strike="noStrike" kern="1200" dirty="0">
                          <a:effectLst/>
                        </a:rPr>
                        <a:t>Portfolio Management</a:t>
                      </a:r>
                      <a:endParaRPr lang="en-US" sz="1600" b="1"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b" latinLnBrk="0" hangingPunct="1"/>
                      <a:r>
                        <a:rPr lang="en-US" sz="1600" u="none" strike="noStrike" kern="1200" dirty="0">
                          <a:effectLst/>
                        </a:rPr>
                        <a:t>2.50%</a:t>
                      </a:r>
                      <a:endParaRPr lang="en-US" sz="1600" b="1"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b" latinLnBrk="0" hangingPunct="1"/>
                      <a:r>
                        <a:rPr lang="en-US" sz="1600" u="none" strike="noStrike" kern="1200" dirty="0">
                          <a:effectLst/>
                        </a:rPr>
                        <a:t>Annual</a:t>
                      </a:r>
                      <a:endParaRPr lang="en-US"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val="4272218847"/>
                  </a:ext>
                </a:extLst>
              </a:tr>
            </a:tbl>
          </a:graphicData>
        </a:graphic>
      </p:graphicFrame>
      <p:graphicFrame>
        <p:nvGraphicFramePr>
          <p:cNvPr id="8" name="Chart 7">
            <a:extLst>
              <a:ext uri="{FF2B5EF4-FFF2-40B4-BE49-F238E27FC236}">
                <a16:creationId xmlns:a16="http://schemas.microsoft.com/office/drawing/2014/main" id="{6EC9C343-831C-4C82-8418-B63E687B61ED}"/>
              </a:ext>
            </a:extLst>
          </p:cNvPr>
          <p:cNvGraphicFramePr/>
          <p:nvPr>
            <p:extLst>
              <p:ext uri="{D42A27DB-BD31-4B8C-83A1-F6EECF244321}">
                <p14:modId xmlns:p14="http://schemas.microsoft.com/office/powerpoint/2010/main" val="1985811887"/>
              </p:ext>
            </p:extLst>
          </p:nvPr>
        </p:nvGraphicFramePr>
        <p:xfrm>
          <a:off x="5486399" y="2732904"/>
          <a:ext cx="6104709" cy="37599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5719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E9FBC-461A-4A56-8AD1-58884063D64A}"/>
              </a:ext>
            </a:extLst>
          </p:cNvPr>
          <p:cNvSpPr>
            <a:spLocks noGrp="1"/>
          </p:cNvSpPr>
          <p:nvPr>
            <p:ph type="title"/>
          </p:nvPr>
        </p:nvSpPr>
        <p:spPr/>
        <p:txBody>
          <a:bodyPr/>
          <a:lstStyle/>
          <a:p>
            <a:r>
              <a:rPr lang="en-US" dirty="0"/>
              <a:t>10MM USD Investment Performance</a:t>
            </a:r>
          </a:p>
        </p:txBody>
      </p:sp>
      <p:graphicFrame>
        <p:nvGraphicFramePr>
          <p:cNvPr id="5" name="Content Placeholder 4">
            <a:extLst>
              <a:ext uri="{FF2B5EF4-FFF2-40B4-BE49-F238E27FC236}">
                <a16:creationId xmlns:a16="http://schemas.microsoft.com/office/drawing/2014/main" id="{8F9B8A7A-B375-46F2-B414-606852AF6C8C}"/>
              </a:ext>
            </a:extLst>
          </p:cNvPr>
          <p:cNvGraphicFramePr>
            <a:graphicFrameLocks noGrp="1"/>
          </p:cNvGraphicFramePr>
          <p:nvPr>
            <p:ph idx="1"/>
            <p:extLst>
              <p:ext uri="{D42A27DB-BD31-4B8C-83A1-F6EECF244321}">
                <p14:modId xmlns:p14="http://schemas.microsoft.com/office/powerpoint/2010/main" val="2267042291"/>
              </p:ext>
            </p:extLst>
          </p:nvPr>
        </p:nvGraphicFramePr>
        <p:xfrm>
          <a:off x="1953924" y="1586898"/>
          <a:ext cx="8284152" cy="3042171"/>
        </p:xfrm>
        <a:graphic>
          <a:graphicData uri="http://schemas.openxmlformats.org/drawingml/2006/table">
            <a:tbl>
              <a:tblPr>
                <a:tableStyleId>{E8B1032C-EA38-4F05-BA0D-38AFFFC7BED3}</a:tableStyleId>
              </a:tblPr>
              <a:tblGrid>
                <a:gridCol w="431800">
                  <a:extLst>
                    <a:ext uri="{9D8B030D-6E8A-4147-A177-3AD203B41FA5}">
                      <a16:colId xmlns:a16="http://schemas.microsoft.com/office/drawing/2014/main" val="167024162"/>
                    </a:ext>
                  </a:extLst>
                </a:gridCol>
                <a:gridCol w="1135062">
                  <a:extLst>
                    <a:ext uri="{9D8B030D-6E8A-4147-A177-3AD203B41FA5}">
                      <a16:colId xmlns:a16="http://schemas.microsoft.com/office/drawing/2014/main" val="3876168928"/>
                    </a:ext>
                  </a:extLst>
                </a:gridCol>
                <a:gridCol w="1057275">
                  <a:extLst>
                    <a:ext uri="{9D8B030D-6E8A-4147-A177-3AD203B41FA5}">
                      <a16:colId xmlns:a16="http://schemas.microsoft.com/office/drawing/2014/main" val="4179335882"/>
                    </a:ext>
                  </a:extLst>
                </a:gridCol>
                <a:gridCol w="1306286">
                  <a:extLst>
                    <a:ext uri="{9D8B030D-6E8A-4147-A177-3AD203B41FA5}">
                      <a16:colId xmlns:a16="http://schemas.microsoft.com/office/drawing/2014/main" val="1804099751"/>
                    </a:ext>
                  </a:extLst>
                </a:gridCol>
                <a:gridCol w="1057275">
                  <a:extLst>
                    <a:ext uri="{9D8B030D-6E8A-4147-A177-3AD203B41FA5}">
                      <a16:colId xmlns:a16="http://schemas.microsoft.com/office/drawing/2014/main" val="415819290"/>
                    </a:ext>
                  </a:extLst>
                </a:gridCol>
                <a:gridCol w="1135062">
                  <a:extLst>
                    <a:ext uri="{9D8B030D-6E8A-4147-A177-3AD203B41FA5}">
                      <a16:colId xmlns:a16="http://schemas.microsoft.com/office/drawing/2014/main" val="2940453896"/>
                    </a:ext>
                  </a:extLst>
                </a:gridCol>
                <a:gridCol w="1073150">
                  <a:extLst>
                    <a:ext uri="{9D8B030D-6E8A-4147-A177-3AD203B41FA5}">
                      <a16:colId xmlns:a16="http://schemas.microsoft.com/office/drawing/2014/main" val="2133371656"/>
                    </a:ext>
                  </a:extLst>
                </a:gridCol>
                <a:gridCol w="1088242">
                  <a:extLst>
                    <a:ext uri="{9D8B030D-6E8A-4147-A177-3AD203B41FA5}">
                      <a16:colId xmlns:a16="http://schemas.microsoft.com/office/drawing/2014/main" val="2393400138"/>
                    </a:ext>
                  </a:extLst>
                </a:gridCol>
              </a:tblGrid>
              <a:tr h="424026">
                <a:tc gridSpan="8">
                  <a:txBody>
                    <a:bodyPr/>
                    <a:lstStyle/>
                    <a:p>
                      <a:pPr algn="ctr" fontAlgn="b"/>
                      <a:r>
                        <a:rPr lang="en-US" sz="1800" b="1" u="none" strike="noStrike" dirty="0">
                          <a:effectLst/>
                        </a:rPr>
                        <a:t>1st Phase 10MM Investment 10% Preferred Interest</a:t>
                      </a:r>
                      <a:endParaRPr lang="en-US" sz="1800" b="1" i="0" u="none" strike="noStrike" dirty="0">
                        <a:solidFill>
                          <a:srgbClr val="404040"/>
                        </a:solidFill>
                        <a:effectLst/>
                        <a:latin typeface="Calibri" panose="020F0502020204030204" pitchFamily="34" charset="0"/>
                      </a:endParaRPr>
                    </a:p>
                  </a:txBody>
                  <a:tcPr marL="9525" marR="9525" marT="9525" marB="0" anchor="ctr">
                    <a:solidFill>
                      <a:schemeClr val="accent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1081601"/>
                  </a:ext>
                </a:extLst>
              </a:tr>
              <a:tr h="298810">
                <a:tc>
                  <a:txBody>
                    <a:bodyPr/>
                    <a:lstStyle/>
                    <a:p>
                      <a:pPr algn="ctr" fontAlgn="b"/>
                      <a:r>
                        <a:rPr lang="en-US" sz="1100" u="none" strike="noStrike" dirty="0">
                          <a:effectLst/>
                        </a:rPr>
                        <a:t>Year</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Investment</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Interest</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Capital</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Interest</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New Capital</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Total ROI 7 year</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100" u="none" strike="noStrike" dirty="0">
                          <a:effectLst/>
                        </a:rPr>
                        <a:t>Capital + Interest</a:t>
                      </a:r>
                      <a:endParaRPr lang="en-US" sz="11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2903257531"/>
                  </a:ext>
                </a:extLst>
              </a:tr>
              <a:tr h="298810">
                <a:tc>
                  <a:txBody>
                    <a:bodyPr/>
                    <a:lstStyle/>
                    <a:p>
                      <a:pPr algn="ct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$ 10,000,000.00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$ 1,000,000.00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$ 11,000,000.00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516915519"/>
                  </a:ext>
                </a:extLst>
              </a:tr>
              <a:tr h="284581">
                <a:tc>
                  <a:txBody>
                    <a:bodyPr/>
                    <a:lstStyle/>
                    <a:p>
                      <a:pPr algn="ctr" fontAlgn="b"/>
                      <a:r>
                        <a:rPr lang="en-US" sz="1100" u="none" strike="noStrike">
                          <a:effectLst/>
                        </a:rPr>
                        <a:t>2</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$ 11,000,000.00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$ 1,100,000.00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$ 12,100,000.00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04484938"/>
                  </a:ext>
                </a:extLst>
              </a:tr>
              <a:tr h="284581">
                <a:tc>
                  <a:txBody>
                    <a:bodyPr/>
                    <a:lstStyle/>
                    <a:p>
                      <a:pPr algn="ctr" fontAlgn="b"/>
                      <a:r>
                        <a:rPr lang="en-US" sz="1100" u="none" strike="noStrike">
                          <a:effectLst/>
                        </a:rPr>
                        <a:t>3</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$ 12,100,000.00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$ 1,210,000.00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$ 3,310,000.00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$ 7,580,000.00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$ 5,730,000.00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966865963"/>
                  </a:ext>
                </a:extLst>
              </a:tr>
              <a:tr h="284581">
                <a:tc>
                  <a:txBody>
                    <a:bodyPr/>
                    <a:lstStyle/>
                    <a:p>
                      <a:pPr algn="ctr" fontAlgn="b"/>
                      <a:r>
                        <a:rPr lang="en-US" sz="1100" u="none" strike="noStrike">
                          <a:effectLst/>
                        </a:rPr>
                        <a:t>4</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$ 7,580,000.00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$ 758,000.00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$ 758,000.00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$ 5,160,000.00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$ 3,178,000.00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55774848"/>
                  </a:ext>
                </a:extLst>
              </a:tr>
              <a:tr h="284581">
                <a:tc>
                  <a:txBody>
                    <a:bodyPr/>
                    <a:lstStyle/>
                    <a:p>
                      <a:pPr algn="ctr" fontAlgn="b"/>
                      <a:r>
                        <a:rPr lang="en-US" sz="1100" u="none" strike="noStrike">
                          <a:effectLst/>
                        </a:rPr>
                        <a:t>5</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$ 5,160,000.00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$ 516,000.00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$ 516,000.00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$ 2,740,000.00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$ 2,936,000.00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09995228"/>
                  </a:ext>
                </a:extLst>
              </a:tr>
              <a:tr h="284581">
                <a:tc>
                  <a:txBody>
                    <a:bodyPr/>
                    <a:lstStyle/>
                    <a:p>
                      <a:pPr algn="ctr" fontAlgn="b"/>
                      <a:r>
                        <a:rPr lang="en-US" sz="1100" u="none" strike="noStrike">
                          <a:effectLst/>
                        </a:rPr>
                        <a:t>6</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$ 2,740,000.00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$ 274,000.00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$ 274,000.00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$ 2,694,000.00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76026256"/>
                  </a:ext>
                </a:extLst>
              </a:tr>
              <a:tr h="298810">
                <a:tc>
                  <a:txBody>
                    <a:bodyPr/>
                    <a:lstStyle/>
                    <a:p>
                      <a:pPr algn="ctr" fontAlgn="b"/>
                      <a:r>
                        <a:rPr lang="en-US" sz="1100" u="none" strike="noStrike">
                          <a:effectLst/>
                        </a:rPr>
                        <a:t>7</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$ 32,000.00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$ 2,420,000.00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$ 32,000.00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   </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10.00%</a:t>
                      </a:r>
                      <a:endParaRPr lang="en-US"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$ 2,452,000.00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39561698"/>
                  </a:ext>
                </a:extLst>
              </a:tr>
              <a:tr h="298810">
                <a:tc>
                  <a:txBody>
                    <a:bodyPr/>
                    <a:lstStyle/>
                    <a:p>
                      <a:pPr algn="ctr" fontAlgn="b"/>
                      <a:r>
                        <a:rPr lang="en-US" sz="1100" b="1" u="none" strike="noStrike" dirty="0">
                          <a:effectLst/>
                        </a:rPr>
                        <a:t>Totals</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$ 4,890,000.00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$ 12,100,000.00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$ 4,890,000.00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b="1" u="none" strike="noStrike" dirty="0">
                          <a:effectLst/>
                        </a:rPr>
                        <a:t> $ 16,990,000.00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121300009"/>
                  </a:ext>
                </a:extLst>
              </a:tr>
            </a:tbl>
          </a:graphicData>
        </a:graphic>
      </p:graphicFrame>
      <p:pic>
        <p:nvPicPr>
          <p:cNvPr id="4" name="Picture 3">
            <a:extLst>
              <a:ext uri="{FF2B5EF4-FFF2-40B4-BE49-F238E27FC236}">
                <a16:creationId xmlns:a16="http://schemas.microsoft.com/office/drawing/2014/main" id="{37FC6C29-0598-4656-A3F3-EA7F530B98B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337176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D218B-3287-4F81-8C96-01CA7D82ED3D}"/>
              </a:ext>
            </a:extLst>
          </p:cNvPr>
          <p:cNvSpPr>
            <a:spLocks noGrp="1"/>
          </p:cNvSpPr>
          <p:nvPr>
            <p:ph type="title"/>
          </p:nvPr>
        </p:nvSpPr>
        <p:spPr/>
        <p:txBody>
          <a:bodyPr/>
          <a:lstStyle/>
          <a:p>
            <a:r>
              <a:rPr lang="en-US" dirty="0">
                <a:solidFill>
                  <a:schemeClr val="accent6">
                    <a:lumMod val="75000"/>
                  </a:schemeClr>
                </a:solidFill>
              </a:rPr>
              <a:t>10MM USD Investment Performance</a:t>
            </a:r>
          </a:p>
        </p:txBody>
      </p:sp>
      <p:graphicFrame>
        <p:nvGraphicFramePr>
          <p:cNvPr id="5" name="Content Placeholder 4">
            <a:extLst>
              <a:ext uri="{FF2B5EF4-FFF2-40B4-BE49-F238E27FC236}">
                <a16:creationId xmlns:a16="http://schemas.microsoft.com/office/drawing/2014/main" id="{AAFB034E-8C25-4978-8391-840FE8ED787B}"/>
              </a:ext>
            </a:extLst>
          </p:cNvPr>
          <p:cNvGraphicFramePr>
            <a:graphicFrameLocks noGrp="1"/>
          </p:cNvGraphicFramePr>
          <p:nvPr>
            <p:ph idx="1"/>
            <p:extLst>
              <p:ext uri="{D42A27DB-BD31-4B8C-83A1-F6EECF244321}">
                <p14:modId xmlns:p14="http://schemas.microsoft.com/office/powerpoint/2010/main" val="1726578215"/>
              </p:ext>
            </p:extLst>
          </p:nvPr>
        </p:nvGraphicFramePr>
        <p:xfrm>
          <a:off x="838200" y="3304142"/>
          <a:ext cx="3698966" cy="2029529"/>
        </p:xfrm>
        <a:graphic>
          <a:graphicData uri="http://schemas.openxmlformats.org/drawingml/2006/table">
            <a:tbl>
              <a:tblPr>
                <a:tableStyleId>{E8B1032C-EA38-4F05-BA0D-38AFFFC7BED3}</a:tableStyleId>
              </a:tblPr>
              <a:tblGrid>
                <a:gridCol w="2131047">
                  <a:extLst>
                    <a:ext uri="{9D8B030D-6E8A-4147-A177-3AD203B41FA5}">
                      <a16:colId xmlns:a16="http://schemas.microsoft.com/office/drawing/2014/main" val="2955949950"/>
                    </a:ext>
                  </a:extLst>
                </a:gridCol>
                <a:gridCol w="1567919">
                  <a:extLst>
                    <a:ext uri="{9D8B030D-6E8A-4147-A177-3AD203B41FA5}">
                      <a16:colId xmlns:a16="http://schemas.microsoft.com/office/drawing/2014/main" val="2831994308"/>
                    </a:ext>
                  </a:extLst>
                </a:gridCol>
              </a:tblGrid>
              <a:tr h="324042">
                <a:tc gridSpan="2">
                  <a:txBody>
                    <a:bodyPr/>
                    <a:lstStyle/>
                    <a:p>
                      <a:pPr algn="ctr" fontAlgn="b"/>
                      <a:r>
                        <a:rPr lang="en-US" sz="1600" b="1" u="none" strike="noStrike" dirty="0">
                          <a:solidFill>
                            <a:schemeClr val="bg1">
                              <a:lumMod val="85000"/>
                            </a:schemeClr>
                          </a:solidFill>
                          <a:effectLst/>
                        </a:rPr>
                        <a:t>Second Phase Upside Ownership</a:t>
                      </a:r>
                      <a:endParaRPr lang="en-US" sz="1600" b="1" i="0" u="none" strike="noStrike" dirty="0">
                        <a:solidFill>
                          <a:schemeClr val="bg1">
                            <a:lumMod val="85000"/>
                          </a:schemeClr>
                        </a:solidFill>
                        <a:effectLst/>
                        <a:latin typeface="Calibri" panose="020F0502020204030204" pitchFamily="34" charset="0"/>
                      </a:endParaRPr>
                    </a:p>
                  </a:txBody>
                  <a:tcPr marL="9525" marR="9525" marT="9525" marB="0" anchor="ctr">
                    <a:solidFill>
                      <a:schemeClr val="accent6">
                        <a:lumMod val="75000"/>
                      </a:schemeClr>
                    </a:solidFill>
                  </a:tcPr>
                </a:tc>
                <a:tc hMerge="1">
                  <a:txBody>
                    <a:bodyPr/>
                    <a:lstStyle/>
                    <a:p>
                      <a:endParaRPr lang="en-US"/>
                    </a:p>
                  </a:txBody>
                  <a:tcPr/>
                </a:tc>
                <a:extLst>
                  <a:ext uri="{0D108BD9-81ED-4DB2-BD59-A6C34878D82A}">
                    <a16:rowId xmlns:a16="http://schemas.microsoft.com/office/drawing/2014/main" val="3139400741"/>
                  </a:ext>
                </a:extLst>
              </a:tr>
              <a:tr h="243641">
                <a:tc>
                  <a:txBody>
                    <a:bodyPr/>
                    <a:lstStyle/>
                    <a:p>
                      <a:pPr algn="l" fontAlgn="b"/>
                      <a:r>
                        <a:rPr lang="en-US" sz="1100" u="none" strike="noStrike">
                          <a:effectLst/>
                        </a:rPr>
                        <a:t>Income GV &amp; Bamboo</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$ 85,605,063.42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193086838"/>
                  </a:ext>
                </a:extLst>
              </a:tr>
              <a:tr h="243641">
                <a:tc>
                  <a:txBody>
                    <a:bodyPr/>
                    <a:lstStyle/>
                    <a:p>
                      <a:pPr algn="l" fontAlgn="b"/>
                      <a:r>
                        <a:rPr lang="en-US" sz="1100" u="none" strike="noStrike">
                          <a:effectLst/>
                        </a:rPr>
                        <a:t>Investment</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$ 30,000,000.00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55925858"/>
                  </a:ext>
                </a:extLst>
              </a:tr>
              <a:tr h="243641">
                <a:tc>
                  <a:txBody>
                    <a:bodyPr/>
                    <a:lstStyle/>
                    <a:p>
                      <a:pPr algn="l" fontAlgn="b"/>
                      <a:r>
                        <a:rPr lang="en-US" sz="1100" u="none" strike="noStrike">
                          <a:effectLst/>
                        </a:rPr>
                        <a:t>Interest Paid</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$ 4,890,000.00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01259167"/>
                  </a:ext>
                </a:extLst>
              </a:tr>
              <a:tr h="243641">
                <a:tc>
                  <a:txBody>
                    <a:bodyPr/>
                    <a:lstStyle/>
                    <a:p>
                      <a:pPr algn="l" fontAlgn="b"/>
                      <a:r>
                        <a:rPr lang="en-US" sz="1100" u="none" strike="noStrike">
                          <a:effectLst/>
                        </a:rPr>
                        <a:t>Management Fees</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$ 7,500,000.00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30510038"/>
                  </a:ext>
                </a:extLst>
              </a:tr>
              <a:tr h="243641">
                <a:tc>
                  <a:txBody>
                    <a:bodyPr/>
                    <a:lstStyle/>
                    <a:p>
                      <a:pPr algn="l" fontAlgn="b"/>
                      <a:r>
                        <a:rPr lang="en-US" sz="1100" u="none" strike="noStrike">
                          <a:effectLst/>
                        </a:rPr>
                        <a:t>Subtotal I</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$ 43,215,063.42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71078407"/>
                  </a:ext>
                </a:extLst>
              </a:tr>
              <a:tr h="243641">
                <a:tc>
                  <a:txBody>
                    <a:bodyPr/>
                    <a:lstStyle/>
                    <a:p>
                      <a:pPr algn="l" fontAlgn="b"/>
                      <a:r>
                        <a:rPr lang="en-US" sz="1100" u="none" strike="noStrike">
                          <a:effectLst/>
                        </a:rPr>
                        <a:t>Investor 33% Ownership</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$ 14,260,970.93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85727159"/>
                  </a:ext>
                </a:extLst>
              </a:tr>
              <a:tr h="243641">
                <a:tc>
                  <a:txBody>
                    <a:bodyPr/>
                    <a:lstStyle/>
                    <a:p>
                      <a:pPr algn="l" fontAlgn="b"/>
                      <a:r>
                        <a:rPr lang="en-US" sz="1100" u="none" strike="noStrike" dirty="0">
                          <a:effectLst/>
                        </a:rPr>
                        <a:t>67% Royal Eagle</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$ 28,954,092.49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71536474"/>
                  </a:ext>
                </a:extLst>
              </a:tr>
            </a:tbl>
          </a:graphicData>
        </a:graphic>
      </p:graphicFrame>
      <p:pic>
        <p:nvPicPr>
          <p:cNvPr id="4" name="Picture 3">
            <a:extLst>
              <a:ext uri="{FF2B5EF4-FFF2-40B4-BE49-F238E27FC236}">
                <a16:creationId xmlns:a16="http://schemas.microsoft.com/office/drawing/2014/main" id="{059A79AB-F283-4E50-8547-98CF0D20F1E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
        <p:nvSpPr>
          <p:cNvPr id="6" name="Rectangle 5">
            <a:extLst>
              <a:ext uri="{FF2B5EF4-FFF2-40B4-BE49-F238E27FC236}">
                <a16:creationId xmlns:a16="http://schemas.microsoft.com/office/drawing/2014/main" id="{4706F7A2-9172-4FD6-BEF5-243C4A850FEA}"/>
              </a:ext>
            </a:extLst>
          </p:cNvPr>
          <p:cNvSpPr/>
          <p:nvPr/>
        </p:nvSpPr>
        <p:spPr>
          <a:xfrm>
            <a:off x="6267859" y="2130152"/>
            <a:ext cx="3937809" cy="369332"/>
          </a:xfrm>
          <a:prstGeom prst="rect">
            <a:avLst/>
          </a:prstGeom>
        </p:spPr>
        <p:txBody>
          <a:bodyPr wrap="none">
            <a:spAutoFit/>
          </a:bodyPr>
          <a:lstStyle/>
          <a:p>
            <a:r>
              <a:rPr lang="en-US" b="1" dirty="0">
                <a:solidFill>
                  <a:schemeClr val="accent6">
                    <a:lumMod val="75000"/>
                  </a:schemeClr>
                </a:solidFill>
                <a:latin typeface="+mj-lt"/>
              </a:rPr>
              <a:t>Total Distribution</a:t>
            </a:r>
            <a:r>
              <a:rPr lang="en-US" dirty="0">
                <a:solidFill>
                  <a:schemeClr val="accent6">
                    <a:lumMod val="75000"/>
                  </a:schemeClr>
                </a:solidFill>
                <a:latin typeface="+mj-lt"/>
              </a:rPr>
              <a:t> </a:t>
            </a:r>
            <a:r>
              <a:rPr lang="en-US" b="1" dirty="0">
                <a:solidFill>
                  <a:schemeClr val="accent6">
                    <a:lumMod val="75000"/>
                  </a:schemeClr>
                </a:solidFill>
                <a:latin typeface="+mj-lt"/>
              </a:rPr>
              <a:t> $ 43,215,063.42 </a:t>
            </a:r>
            <a:endParaRPr lang="en-US" dirty="0">
              <a:solidFill>
                <a:schemeClr val="accent6">
                  <a:lumMod val="75000"/>
                </a:schemeClr>
              </a:solidFill>
              <a:latin typeface="+mj-lt"/>
            </a:endParaRPr>
          </a:p>
        </p:txBody>
      </p:sp>
      <p:graphicFrame>
        <p:nvGraphicFramePr>
          <p:cNvPr id="9" name="Chart 8">
            <a:extLst>
              <a:ext uri="{FF2B5EF4-FFF2-40B4-BE49-F238E27FC236}">
                <a16:creationId xmlns:a16="http://schemas.microsoft.com/office/drawing/2014/main" id="{EC40D880-32D7-40D5-9DD9-620F2F72EC0B}"/>
              </a:ext>
            </a:extLst>
          </p:cNvPr>
          <p:cNvGraphicFramePr/>
          <p:nvPr>
            <p:extLst>
              <p:ext uri="{D42A27DB-BD31-4B8C-83A1-F6EECF244321}">
                <p14:modId xmlns:p14="http://schemas.microsoft.com/office/powerpoint/2010/main" val="2529385068"/>
              </p:ext>
            </p:extLst>
          </p:nvPr>
        </p:nvGraphicFramePr>
        <p:xfrm>
          <a:off x="4728755" y="2499483"/>
          <a:ext cx="6932022" cy="36388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46820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D218B-3287-4F81-8C96-01CA7D82ED3D}"/>
              </a:ext>
            </a:extLst>
          </p:cNvPr>
          <p:cNvSpPr>
            <a:spLocks noGrp="1"/>
          </p:cNvSpPr>
          <p:nvPr>
            <p:ph type="title"/>
          </p:nvPr>
        </p:nvSpPr>
        <p:spPr/>
        <p:txBody>
          <a:bodyPr/>
          <a:lstStyle/>
          <a:p>
            <a:r>
              <a:rPr lang="en-US" dirty="0"/>
              <a:t>10MM USD Investment Performance</a:t>
            </a:r>
          </a:p>
        </p:txBody>
      </p:sp>
      <p:graphicFrame>
        <p:nvGraphicFramePr>
          <p:cNvPr id="5" name="Content Placeholder 4">
            <a:extLst>
              <a:ext uri="{FF2B5EF4-FFF2-40B4-BE49-F238E27FC236}">
                <a16:creationId xmlns:a16="http://schemas.microsoft.com/office/drawing/2014/main" id="{AAFB034E-8C25-4978-8391-840FE8ED787B}"/>
              </a:ext>
            </a:extLst>
          </p:cNvPr>
          <p:cNvGraphicFramePr>
            <a:graphicFrameLocks noGrp="1"/>
          </p:cNvGraphicFramePr>
          <p:nvPr>
            <p:ph idx="1"/>
          </p:nvPr>
        </p:nvGraphicFramePr>
        <p:xfrm>
          <a:off x="838200" y="3304142"/>
          <a:ext cx="3698966" cy="2029529"/>
        </p:xfrm>
        <a:graphic>
          <a:graphicData uri="http://schemas.openxmlformats.org/drawingml/2006/table">
            <a:tbl>
              <a:tblPr>
                <a:tableStyleId>{E8B1032C-EA38-4F05-BA0D-38AFFFC7BED3}</a:tableStyleId>
              </a:tblPr>
              <a:tblGrid>
                <a:gridCol w="2131047">
                  <a:extLst>
                    <a:ext uri="{9D8B030D-6E8A-4147-A177-3AD203B41FA5}">
                      <a16:colId xmlns:a16="http://schemas.microsoft.com/office/drawing/2014/main" val="2955949950"/>
                    </a:ext>
                  </a:extLst>
                </a:gridCol>
                <a:gridCol w="1567919">
                  <a:extLst>
                    <a:ext uri="{9D8B030D-6E8A-4147-A177-3AD203B41FA5}">
                      <a16:colId xmlns:a16="http://schemas.microsoft.com/office/drawing/2014/main" val="2831994308"/>
                    </a:ext>
                  </a:extLst>
                </a:gridCol>
              </a:tblGrid>
              <a:tr h="324042">
                <a:tc gridSpan="2">
                  <a:txBody>
                    <a:bodyPr/>
                    <a:lstStyle/>
                    <a:p>
                      <a:pPr algn="ctr" fontAlgn="b"/>
                      <a:r>
                        <a:rPr lang="en-US" sz="1600" b="1" u="none" strike="noStrike" dirty="0">
                          <a:effectLst/>
                        </a:rPr>
                        <a:t>Second Phase Upside Ownership</a:t>
                      </a:r>
                      <a:endParaRPr lang="en-US" sz="1600" b="1" i="0" u="none" strike="noStrike" dirty="0">
                        <a:solidFill>
                          <a:srgbClr val="404040"/>
                        </a:solidFill>
                        <a:effectLst/>
                        <a:latin typeface="Calibri" panose="020F0502020204030204" pitchFamily="34" charset="0"/>
                      </a:endParaRPr>
                    </a:p>
                  </a:txBody>
                  <a:tcPr marL="9525" marR="9525" marT="9525" marB="0" anchor="ctr">
                    <a:solidFill>
                      <a:schemeClr val="accent6"/>
                    </a:solidFill>
                  </a:tcPr>
                </a:tc>
                <a:tc hMerge="1">
                  <a:txBody>
                    <a:bodyPr/>
                    <a:lstStyle/>
                    <a:p>
                      <a:endParaRPr lang="en-US"/>
                    </a:p>
                  </a:txBody>
                  <a:tcPr/>
                </a:tc>
                <a:extLst>
                  <a:ext uri="{0D108BD9-81ED-4DB2-BD59-A6C34878D82A}">
                    <a16:rowId xmlns:a16="http://schemas.microsoft.com/office/drawing/2014/main" val="3139400741"/>
                  </a:ext>
                </a:extLst>
              </a:tr>
              <a:tr h="243641">
                <a:tc>
                  <a:txBody>
                    <a:bodyPr/>
                    <a:lstStyle/>
                    <a:p>
                      <a:pPr algn="l" fontAlgn="b"/>
                      <a:r>
                        <a:rPr lang="en-US" sz="1100" u="none" strike="noStrike">
                          <a:effectLst/>
                        </a:rPr>
                        <a:t>Income GV &amp; Bamboo</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$ 85,605,063.42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193086838"/>
                  </a:ext>
                </a:extLst>
              </a:tr>
              <a:tr h="243641">
                <a:tc>
                  <a:txBody>
                    <a:bodyPr/>
                    <a:lstStyle/>
                    <a:p>
                      <a:pPr algn="l" fontAlgn="b"/>
                      <a:r>
                        <a:rPr lang="en-US" sz="1100" u="none" strike="noStrike">
                          <a:effectLst/>
                        </a:rPr>
                        <a:t>Investment</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$ 30,000,000.00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55925858"/>
                  </a:ext>
                </a:extLst>
              </a:tr>
              <a:tr h="243641">
                <a:tc>
                  <a:txBody>
                    <a:bodyPr/>
                    <a:lstStyle/>
                    <a:p>
                      <a:pPr algn="l" fontAlgn="b"/>
                      <a:r>
                        <a:rPr lang="en-US" sz="1100" u="none" strike="noStrike">
                          <a:effectLst/>
                        </a:rPr>
                        <a:t>Interest Paid</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$ 4,890,000.00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01259167"/>
                  </a:ext>
                </a:extLst>
              </a:tr>
              <a:tr h="243641">
                <a:tc>
                  <a:txBody>
                    <a:bodyPr/>
                    <a:lstStyle/>
                    <a:p>
                      <a:pPr algn="l" fontAlgn="b"/>
                      <a:r>
                        <a:rPr lang="en-US" sz="1100" u="none" strike="noStrike">
                          <a:effectLst/>
                        </a:rPr>
                        <a:t>Management Fees</a:t>
                      </a:r>
                      <a:endParaRPr lang="en-US"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$ 7,500,000.00 </a:t>
                      </a:r>
                      <a:endParaRPr lang="en-US" sz="11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30510038"/>
                  </a:ext>
                </a:extLst>
              </a:tr>
              <a:tr h="243641">
                <a:tc>
                  <a:txBody>
                    <a:bodyPr/>
                    <a:lstStyle/>
                    <a:p>
                      <a:pPr algn="l" fontAlgn="b"/>
                      <a:r>
                        <a:rPr lang="en-US" sz="1100" u="none" strike="noStrike">
                          <a:effectLst/>
                        </a:rPr>
                        <a:t>Subtotal I</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$ 43,215,063.42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71078407"/>
                  </a:ext>
                </a:extLst>
              </a:tr>
              <a:tr h="243641">
                <a:tc>
                  <a:txBody>
                    <a:bodyPr/>
                    <a:lstStyle/>
                    <a:p>
                      <a:pPr algn="l" fontAlgn="b"/>
                      <a:r>
                        <a:rPr lang="en-US" sz="1100" u="none" strike="noStrike">
                          <a:effectLst/>
                        </a:rPr>
                        <a:t>Investor 33% Ownership</a:t>
                      </a:r>
                      <a:endParaRPr lang="en-US" sz="1100" b="1" i="0" u="none" strike="noStrike">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$ 14,260,970.93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685727159"/>
                  </a:ext>
                </a:extLst>
              </a:tr>
              <a:tr h="243641">
                <a:tc>
                  <a:txBody>
                    <a:bodyPr/>
                    <a:lstStyle/>
                    <a:p>
                      <a:pPr algn="l" fontAlgn="b"/>
                      <a:r>
                        <a:rPr lang="en-US" sz="1100" u="none" strike="noStrike" dirty="0">
                          <a:effectLst/>
                        </a:rPr>
                        <a:t>67% Royal Eagle</a:t>
                      </a:r>
                      <a:endParaRPr lang="en-US" sz="11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r" fontAlgn="b"/>
                      <a:r>
                        <a:rPr lang="en-US" sz="1100" u="none" strike="noStrike" dirty="0">
                          <a:effectLst/>
                        </a:rPr>
                        <a:t> $ 28,954,092.49 </a:t>
                      </a:r>
                      <a:endParaRPr lang="en-US" sz="1100" b="1" i="0" u="none" strike="noStrike" dirty="0">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71536474"/>
                  </a:ext>
                </a:extLst>
              </a:tr>
            </a:tbl>
          </a:graphicData>
        </a:graphic>
      </p:graphicFrame>
      <p:pic>
        <p:nvPicPr>
          <p:cNvPr id="4" name="Picture 3">
            <a:extLst>
              <a:ext uri="{FF2B5EF4-FFF2-40B4-BE49-F238E27FC236}">
                <a16:creationId xmlns:a16="http://schemas.microsoft.com/office/drawing/2014/main" id="{059A79AB-F283-4E50-8547-98CF0D20F1E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
        <p:nvSpPr>
          <p:cNvPr id="6" name="Rectangle 5">
            <a:extLst>
              <a:ext uri="{FF2B5EF4-FFF2-40B4-BE49-F238E27FC236}">
                <a16:creationId xmlns:a16="http://schemas.microsoft.com/office/drawing/2014/main" id="{4706F7A2-9172-4FD6-BEF5-243C4A850FEA}"/>
              </a:ext>
            </a:extLst>
          </p:cNvPr>
          <p:cNvSpPr/>
          <p:nvPr/>
        </p:nvSpPr>
        <p:spPr>
          <a:xfrm>
            <a:off x="6267859" y="2130152"/>
            <a:ext cx="3937809" cy="369332"/>
          </a:xfrm>
          <a:prstGeom prst="rect">
            <a:avLst/>
          </a:prstGeom>
        </p:spPr>
        <p:txBody>
          <a:bodyPr wrap="none">
            <a:spAutoFit/>
          </a:bodyPr>
          <a:lstStyle/>
          <a:p>
            <a:r>
              <a:rPr lang="en-US" b="1" dirty="0">
                <a:solidFill>
                  <a:srgbClr val="404040"/>
                </a:solidFill>
                <a:latin typeface="+mj-lt"/>
              </a:rPr>
              <a:t>Total Distribution</a:t>
            </a:r>
            <a:r>
              <a:rPr lang="en-US" dirty="0">
                <a:latin typeface="+mj-lt"/>
              </a:rPr>
              <a:t> </a:t>
            </a:r>
            <a:r>
              <a:rPr lang="en-US" b="1" dirty="0">
                <a:solidFill>
                  <a:srgbClr val="404040"/>
                </a:solidFill>
                <a:latin typeface="+mj-lt"/>
              </a:rPr>
              <a:t> $ 43,215,063.42 </a:t>
            </a:r>
            <a:endParaRPr lang="en-US" dirty="0">
              <a:latin typeface="+mj-lt"/>
            </a:endParaRPr>
          </a:p>
        </p:txBody>
      </p:sp>
      <p:graphicFrame>
        <p:nvGraphicFramePr>
          <p:cNvPr id="9" name="Chart 8">
            <a:extLst>
              <a:ext uri="{FF2B5EF4-FFF2-40B4-BE49-F238E27FC236}">
                <a16:creationId xmlns:a16="http://schemas.microsoft.com/office/drawing/2014/main" id="{EC40D880-32D7-40D5-9DD9-620F2F72EC0B}"/>
              </a:ext>
            </a:extLst>
          </p:cNvPr>
          <p:cNvGraphicFramePr/>
          <p:nvPr/>
        </p:nvGraphicFramePr>
        <p:xfrm>
          <a:off x="4728755" y="2499483"/>
          <a:ext cx="6932022" cy="36388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5961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3F990-D2CB-458A-8CAF-93DB360BD6FD}"/>
              </a:ext>
            </a:extLst>
          </p:cNvPr>
          <p:cNvSpPr>
            <a:spLocks noGrp="1"/>
          </p:cNvSpPr>
          <p:nvPr>
            <p:ph type="title"/>
          </p:nvPr>
        </p:nvSpPr>
        <p:spPr/>
        <p:txBody>
          <a:bodyPr/>
          <a:lstStyle/>
          <a:p>
            <a:pPr algn="ctr"/>
            <a:r>
              <a:rPr lang="en-US" dirty="0">
                <a:solidFill>
                  <a:schemeClr val="accent6">
                    <a:lumMod val="75000"/>
                  </a:schemeClr>
                </a:solidFill>
              </a:rPr>
              <a:t>10MM USD Investment Performance</a:t>
            </a:r>
          </a:p>
        </p:txBody>
      </p:sp>
      <p:graphicFrame>
        <p:nvGraphicFramePr>
          <p:cNvPr id="5" name="Content Placeholder 4">
            <a:extLst>
              <a:ext uri="{FF2B5EF4-FFF2-40B4-BE49-F238E27FC236}">
                <a16:creationId xmlns:a16="http://schemas.microsoft.com/office/drawing/2014/main" id="{D3A14176-8E85-4F75-B0CC-1CB81140D240}"/>
              </a:ext>
            </a:extLst>
          </p:cNvPr>
          <p:cNvGraphicFramePr>
            <a:graphicFrameLocks noGrp="1"/>
          </p:cNvGraphicFramePr>
          <p:nvPr>
            <p:ph idx="1"/>
            <p:extLst>
              <p:ext uri="{D42A27DB-BD31-4B8C-83A1-F6EECF244321}">
                <p14:modId xmlns:p14="http://schemas.microsoft.com/office/powerpoint/2010/main" val="67614321"/>
              </p:ext>
            </p:extLst>
          </p:nvPr>
        </p:nvGraphicFramePr>
        <p:xfrm>
          <a:off x="447472" y="2143713"/>
          <a:ext cx="11158739" cy="1485310"/>
        </p:xfrm>
        <a:graphic>
          <a:graphicData uri="http://schemas.openxmlformats.org/drawingml/2006/table">
            <a:tbl>
              <a:tblPr>
                <a:tableStyleId>{E8B1032C-EA38-4F05-BA0D-38AFFFC7BED3}</a:tableStyleId>
              </a:tblPr>
              <a:tblGrid>
                <a:gridCol w="1145612">
                  <a:extLst>
                    <a:ext uri="{9D8B030D-6E8A-4147-A177-3AD203B41FA5}">
                      <a16:colId xmlns:a16="http://schemas.microsoft.com/office/drawing/2014/main" val="2448495326"/>
                    </a:ext>
                  </a:extLst>
                </a:gridCol>
                <a:gridCol w="1122926">
                  <a:extLst>
                    <a:ext uri="{9D8B030D-6E8A-4147-A177-3AD203B41FA5}">
                      <a16:colId xmlns:a16="http://schemas.microsoft.com/office/drawing/2014/main" val="2741901372"/>
                    </a:ext>
                  </a:extLst>
                </a:gridCol>
                <a:gridCol w="412037">
                  <a:extLst>
                    <a:ext uri="{9D8B030D-6E8A-4147-A177-3AD203B41FA5}">
                      <a16:colId xmlns:a16="http://schemas.microsoft.com/office/drawing/2014/main" val="1380772301"/>
                    </a:ext>
                  </a:extLst>
                </a:gridCol>
                <a:gridCol w="488890">
                  <a:extLst>
                    <a:ext uri="{9D8B030D-6E8A-4147-A177-3AD203B41FA5}">
                      <a16:colId xmlns:a16="http://schemas.microsoft.com/office/drawing/2014/main" val="3253192281"/>
                    </a:ext>
                  </a:extLst>
                </a:gridCol>
                <a:gridCol w="887276">
                  <a:extLst>
                    <a:ext uri="{9D8B030D-6E8A-4147-A177-3AD203B41FA5}">
                      <a16:colId xmlns:a16="http://schemas.microsoft.com/office/drawing/2014/main" val="220069213"/>
                    </a:ext>
                  </a:extLst>
                </a:gridCol>
                <a:gridCol w="1075284">
                  <a:extLst>
                    <a:ext uri="{9D8B030D-6E8A-4147-A177-3AD203B41FA5}">
                      <a16:colId xmlns:a16="http://schemas.microsoft.com/office/drawing/2014/main" val="97801221"/>
                    </a:ext>
                  </a:extLst>
                </a:gridCol>
                <a:gridCol w="1000430">
                  <a:extLst>
                    <a:ext uri="{9D8B030D-6E8A-4147-A177-3AD203B41FA5}">
                      <a16:colId xmlns:a16="http://schemas.microsoft.com/office/drawing/2014/main" val="2394192205"/>
                    </a:ext>
                  </a:extLst>
                </a:gridCol>
                <a:gridCol w="1190982">
                  <a:extLst>
                    <a:ext uri="{9D8B030D-6E8A-4147-A177-3AD203B41FA5}">
                      <a16:colId xmlns:a16="http://schemas.microsoft.com/office/drawing/2014/main" val="4000804859"/>
                    </a:ext>
                  </a:extLst>
                </a:gridCol>
                <a:gridCol w="881501">
                  <a:extLst>
                    <a:ext uri="{9D8B030D-6E8A-4147-A177-3AD203B41FA5}">
                      <a16:colId xmlns:a16="http://schemas.microsoft.com/office/drawing/2014/main" val="3290766330"/>
                    </a:ext>
                  </a:extLst>
                </a:gridCol>
                <a:gridCol w="881501">
                  <a:extLst>
                    <a:ext uri="{9D8B030D-6E8A-4147-A177-3AD203B41FA5}">
                      <a16:colId xmlns:a16="http://schemas.microsoft.com/office/drawing/2014/main" val="1631230022"/>
                    </a:ext>
                  </a:extLst>
                </a:gridCol>
                <a:gridCol w="881501">
                  <a:extLst>
                    <a:ext uri="{9D8B030D-6E8A-4147-A177-3AD203B41FA5}">
                      <a16:colId xmlns:a16="http://schemas.microsoft.com/office/drawing/2014/main" val="1994151766"/>
                    </a:ext>
                  </a:extLst>
                </a:gridCol>
                <a:gridCol w="1190799">
                  <a:extLst>
                    <a:ext uri="{9D8B030D-6E8A-4147-A177-3AD203B41FA5}">
                      <a16:colId xmlns:a16="http://schemas.microsoft.com/office/drawing/2014/main" val="2891923497"/>
                    </a:ext>
                  </a:extLst>
                </a:gridCol>
              </a:tblGrid>
              <a:tr h="297062">
                <a:tc>
                  <a:txBody>
                    <a:bodyPr/>
                    <a:lstStyle/>
                    <a:p>
                      <a:pPr algn="ctr" fontAlgn="b"/>
                      <a:r>
                        <a:rPr lang="en-US" sz="1200" b="1" u="none" strike="noStrike" dirty="0">
                          <a:solidFill>
                            <a:schemeClr val="accent6">
                              <a:lumMod val="75000"/>
                            </a:schemeClr>
                          </a:solidFill>
                          <a:effectLst/>
                        </a:rPr>
                        <a:t>INVESTOR</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2019</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2020</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2021</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2022</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2023</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2024</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2025</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2026</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2027</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2028</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tc>
                  <a:txBody>
                    <a:bodyPr/>
                    <a:lstStyle/>
                    <a:p>
                      <a:pPr algn="ctr" fontAlgn="b"/>
                      <a:r>
                        <a:rPr lang="en-US" sz="1200" b="1" u="none" strike="noStrike" dirty="0">
                          <a:solidFill>
                            <a:schemeClr val="accent6">
                              <a:lumMod val="75000"/>
                            </a:schemeClr>
                          </a:solidFill>
                          <a:effectLst/>
                        </a:rPr>
                        <a:t>Totals Investor</a:t>
                      </a:r>
                      <a:endParaRPr lang="en-US" sz="1200" b="1" i="0" u="none" strike="noStrike" dirty="0">
                        <a:solidFill>
                          <a:schemeClr val="accent6">
                            <a:lumMod val="75000"/>
                          </a:schemeClr>
                        </a:solidFill>
                        <a:effectLst/>
                        <a:latin typeface="Calibri" panose="020F0502020204030204" pitchFamily="34" charset="0"/>
                      </a:endParaRPr>
                    </a:p>
                  </a:txBody>
                  <a:tcPr marL="7080" marR="7080" marT="7080" marB="0" anchor="ctr">
                    <a:solidFill>
                      <a:schemeClr val="bg1">
                        <a:lumMod val="95000"/>
                      </a:schemeClr>
                    </a:solidFill>
                  </a:tcPr>
                </a:tc>
                <a:extLst>
                  <a:ext uri="{0D108BD9-81ED-4DB2-BD59-A6C34878D82A}">
                    <a16:rowId xmlns:a16="http://schemas.microsoft.com/office/drawing/2014/main" val="3003561083"/>
                  </a:ext>
                </a:extLst>
              </a:tr>
              <a:tr h="297062">
                <a:tc>
                  <a:txBody>
                    <a:bodyPr/>
                    <a:lstStyle/>
                    <a:p>
                      <a:pPr algn="l" fontAlgn="b"/>
                      <a:r>
                        <a:rPr lang="en-US" sz="1100" b="1" u="none" strike="noStrike" dirty="0">
                          <a:effectLst/>
                        </a:rPr>
                        <a:t> </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0</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1</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2</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3</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4</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5</a:t>
                      </a:r>
                      <a:endParaRPr lang="en-US" sz="1100" b="1" i="0" u="none" strike="noStrike" dirty="0">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6</a:t>
                      </a:r>
                      <a:endParaRPr lang="en-US" sz="1100" b="1" i="0" u="none" strike="noStrike">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7</a:t>
                      </a:r>
                      <a:endParaRPr lang="en-US" sz="1100" b="1" i="0" u="none" strike="noStrike">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8</a:t>
                      </a:r>
                      <a:endParaRPr lang="en-US" sz="1100" b="1" i="0" u="none" strike="noStrike">
                        <a:solidFill>
                          <a:srgbClr val="40404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9</a:t>
                      </a:r>
                      <a:endParaRPr lang="en-US" sz="1100" b="1" i="0" u="none" strike="noStrike">
                        <a:solidFill>
                          <a:srgbClr val="404040"/>
                        </a:solidFill>
                        <a:effectLst/>
                        <a:latin typeface="Calibri" panose="020F0502020204030204" pitchFamily="34" charset="0"/>
                      </a:endParaRPr>
                    </a:p>
                  </a:txBody>
                  <a:tcPr marL="7080" marR="7080" marT="7080" marB="0" anchor="ctr"/>
                </a:tc>
                <a:tc>
                  <a:txBody>
                    <a:bodyPr/>
                    <a:lstStyle/>
                    <a:p>
                      <a:pPr algn="ctr" fontAlgn="b"/>
                      <a:endParaRPr lang="en-US" sz="1100" b="1" i="0" u="none" strike="noStrike" dirty="0">
                        <a:solidFill>
                          <a:srgbClr val="404040"/>
                        </a:solidFill>
                        <a:effectLst/>
                        <a:latin typeface="Calibri" panose="020F0502020204030204" pitchFamily="34" charset="0"/>
                      </a:endParaRPr>
                    </a:p>
                  </a:txBody>
                  <a:tcPr marL="7080" marR="7080" marT="7080" marB="0" anchor="ctr"/>
                </a:tc>
                <a:extLst>
                  <a:ext uri="{0D108BD9-81ED-4DB2-BD59-A6C34878D82A}">
                    <a16:rowId xmlns:a16="http://schemas.microsoft.com/office/drawing/2014/main" val="471463793"/>
                  </a:ext>
                </a:extLst>
              </a:tr>
              <a:tr h="297062">
                <a:tc>
                  <a:txBody>
                    <a:bodyPr/>
                    <a:lstStyle/>
                    <a:p>
                      <a:pPr algn="ctr" fontAlgn="b"/>
                      <a:r>
                        <a:rPr lang="en-US" sz="1100" b="1" u="none" strike="noStrike" dirty="0">
                          <a:effectLst/>
                        </a:rPr>
                        <a:t>Ct</a:t>
                      </a:r>
                      <a:endParaRPr lang="en-US" sz="1100" b="1"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-$10,000,000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$5,730,000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$3,178,000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$2,936,000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$2,694,000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$2,452,000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$7,130,485</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$7,130,485</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b="1" u="none" strike="noStrike" dirty="0">
                          <a:solidFill>
                            <a:schemeClr val="accent6">
                              <a:lumMod val="75000"/>
                            </a:schemeClr>
                          </a:solidFill>
                          <a:effectLst/>
                        </a:rPr>
                        <a:t>$ 21,250,970.93</a:t>
                      </a:r>
                      <a:endParaRPr lang="en-US" sz="1100" b="1" i="0" u="none" strike="noStrike" dirty="0">
                        <a:solidFill>
                          <a:schemeClr val="accent6">
                            <a:lumMod val="75000"/>
                          </a:schemeClr>
                        </a:solidFill>
                        <a:effectLst/>
                        <a:latin typeface="Calibri" panose="020F0502020204030204" pitchFamily="34" charset="0"/>
                      </a:endParaRPr>
                    </a:p>
                  </a:txBody>
                  <a:tcPr marL="7080" marR="7080" marT="7080" marB="0" anchor="ctr"/>
                </a:tc>
                <a:extLst>
                  <a:ext uri="{0D108BD9-81ED-4DB2-BD59-A6C34878D82A}">
                    <a16:rowId xmlns:a16="http://schemas.microsoft.com/office/drawing/2014/main" val="374266508"/>
                  </a:ext>
                </a:extLst>
              </a:tr>
              <a:tr h="297062">
                <a:tc>
                  <a:txBody>
                    <a:bodyPr/>
                    <a:lstStyle/>
                    <a:p>
                      <a:pPr algn="ctr" fontAlgn="b"/>
                      <a:r>
                        <a:rPr lang="en-US" sz="1100" b="1" u="none" strike="noStrike" dirty="0">
                          <a:effectLst/>
                        </a:rPr>
                        <a:t>(1+R)^T</a:t>
                      </a:r>
                      <a:endParaRPr lang="en-US" sz="1100" b="1"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1.00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1.00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1.00</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b="1" u="none" strike="noStrike" dirty="0">
                          <a:effectLst/>
                        </a:rPr>
                        <a:t> </a:t>
                      </a:r>
                      <a:endParaRPr lang="en-US" sz="1100" b="1" i="0" u="none" strike="noStrike" dirty="0">
                        <a:solidFill>
                          <a:srgbClr val="404040"/>
                        </a:solidFill>
                        <a:effectLst/>
                        <a:latin typeface="Calibri" panose="020F0502020204030204" pitchFamily="34" charset="0"/>
                      </a:endParaRPr>
                    </a:p>
                  </a:txBody>
                  <a:tcPr marL="7080" marR="7080" marT="7080" marB="0" anchor="ctr"/>
                </a:tc>
                <a:extLst>
                  <a:ext uri="{0D108BD9-81ED-4DB2-BD59-A6C34878D82A}">
                    <a16:rowId xmlns:a16="http://schemas.microsoft.com/office/drawing/2014/main" val="3961989076"/>
                  </a:ext>
                </a:extLst>
              </a:tr>
              <a:tr h="297062">
                <a:tc>
                  <a:txBody>
                    <a:bodyPr/>
                    <a:lstStyle/>
                    <a:p>
                      <a:pPr algn="ctr" fontAlgn="b"/>
                      <a:r>
                        <a:rPr lang="en-US" sz="1100" b="1" u="none" strike="noStrike" dirty="0">
                          <a:effectLst/>
                        </a:rPr>
                        <a:t>Ct/(1+R)^T</a:t>
                      </a:r>
                      <a:endParaRPr lang="en-US" sz="1100" b="1"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-10,000,000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5,730,000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3,178,000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2,936,000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2,694,000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2,452,000</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a:effectLst/>
                        </a:rPr>
                        <a:t>7,130,485</a:t>
                      </a:r>
                      <a:endParaRPr lang="en-US" sz="1100" b="0" i="0" u="none" strike="noStrike">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u="none" strike="noStrike" dirty="0">
                          <a:effectLst/>
                        </a:rPr>
                        <a:t>7,130,485</a:t>
                      </a:r>
                      <a:endParaRPr lang="en-US" sz="1100" b="0" i="0" u="none" strike="noStrike" dirty="0">
                        <a:solidFill>
                          <a:srgbClr val="000000"/>
                        </a:solidFill>
                        <a:effectLst/>
                        <a:latin typeface="Calibri" panose="020F0502020204030204" pitchFamily="34" charset="0"/>
                      </a:endParaRPr>
                    </a:p>
                  </a:txBody>
                  <a:tcPr marL="7080" marR="7080" marT="7080" marB="0" anchor="ctr"/>
                </a:tc>
                <a:tc>
                  <a:txBody>
                    <a:bodyPr/>
                    <a:lstStyle/>
                    <a:p>
                      <a:pPr algn="ctr" fontAlgn="b"/>
                      <a:r>
                        <a:rPr lang="en-US" sz="1100" b="1" u="none" strike="noStrike" dirty="0">
                          <a:solidFill>
                            <a:schemeClr val="accent6">
                              <a:lumMod val="75000"/>
                            </a:schemeClr>
                          </a:solidFill>
                          <a:effectLst/>
                        </a:rPr>
                        <a:t>$ 21,250,970.93</a:t>
                      </a:r>
                      <a:endParaRPr lang="en-US" sz="1100" b="1" i="0" u="none" strike="noStrike" dirty="0">
                        <a:solidFill>
                          <a:schemeClr val="accent6">
                            <a:lumMod val="75000"/>
                          </a:schemeClr>
                        </a:solidFill>
                        <a:effectLst/>
                        <a:latin typeface="Calibri" panose="020F0502020204030204" pitchFamily="34" charset="0"/>
                      </a:endParaRPr>
                    </a:p>
                  </a:txBody>
                  <a:tcPr marL="7080" marR="7080" marT="7080" marB="0" anchor="ctr"/>
                </a:tc>
                <a:extLst>
                  <a:ext uri="{0D108BD9-81ED-4DB2-BD59-A6C34878D82A}">
                    <a16:rowId xmlns:a16="http://schemas.microsoft.com/office/drawing/2014/main" val="153473489"/>
                  </a:ext>
                </a:extLst>
              </a:tr>
            </a:tbl>
          </a:graphicData>
        </a:graphic>
      </p:graphicFrame>
      <p:pic>
        <p:nvPicPr>
          <p:cNvPr id="4" name="Picture 3">
            <a:extLst>
              <a:ext uri="{FF2B5EF4-FFF2-40B4-BE49-F238E27FC236}">
                <a16:creationId xmlns:a16="http://schemas.microsoft.com/office/drawing/2014/main" id="{7B855F20-8021-4CF1-AD4D-EAAC427912F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6" name="Table 5">
            <a:extLst>
              <a:ext uri="{FF2B5EF4-FFF2-40B4-BE49-F238E27FC236}">
                <a16:creationId xmlns:a16="http://schemas.microsoft.com/office/drawing/2014/main" id="{0E0BBE52-9A03-47EC-9B67-4CD3ADC6C8FA}"/>
              </a:ext>
            </a:extLst>
          </p:cNvPr>
          <p:cNvGraphicFramePr>
            <a:graphicFrameLocks noGrp="1"/>
          </p:cNvGraphicFramePr>
          <p:nvPr>
            <p:extLst>
              <p:ext uri="{D42A27DB-BD31-4B8C-83A1-F6EECF244321}">
                <p14:modId xmlns:p14="http://schemas.microsoft.com/office/powerpoint/2010/main" val="1449000904"/>
              </p:ext>
            </p:extLst>
          </p:nvPr>
        </p:nvGraphicFramePr>
        <p:xfrm>
          <a:off x="3902074" y="4220161"/>
          <a:ext cx="4387851" cy="1049337"/>
        </p:xfrm>
        <a:graphic>
          <a:graphicData uri="http://schemas.openxmlformats.org/drawingml/2006/table">
            <a:tbl>
              <a:tblPr>
                <a:tableStyleId>{5C22544A-7EE6-4342-B048-85BDC9FD1C3A}</a:tableStyleId>
              </a:tblPr>
              <a:tblGrid>
                <a:gridCol w="2356336">
                  <a:extLst>
                    <a:ext uri="{9D8B030D-6E8A-4147-A177-3AD203B41FA5}">
                      <a16:colId xmlns:a16="http://schemas.microsoft.com/office/drawing/2014/main" val="736650957"/>
                    </a:ext>
                  </a:extLst>
                </a:gridCol>
                <a:gridCol w="2031515">
                  <a:extLst>
                    <a:ext uri="{9D8B030D-6E8A-4147-A177-3AD203B41FA5}">
                      <a16:colId xmlns:a16="http://schemas.microsoft.com/office/drawing/2014/main" val="583313754"/>
                    </a:ext>
                  </a:extLst>
                </a:gridCol>
              </a:tblGrid>
              <a:tr h="354278">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IRR</a:t>
                      </a:r>
                    </a:p>
                  </a:txBody>
                  <a:tcPr marL="9525" marR="9525" marT="9525" marB="0" anchor="ctr">
                    <a:solidFill>
                      <a:schemeClr val="bg1">
                        <a:lumMod val="95000"/>
                      </a:schemeClr>
                    </a:solidFill>
                  </a:tcPr>
                </a:tc>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21.42%</a:t>
                      </a:r>
                    </a:p>
                  </a:txBody>
                  <a:tcPr marL="9525" marR="9525" marT="9525" marB="0" anchor="ctr">
                    <a:solidFill>
                      <a:schemeClr val="bg1">
                        <a:lumMod val="95000"/>
                      </a:schemeClr>
                    </a:solidFill>
                  </a:tcPr>
                </a:tc>
                <a:extLst>
                  <a:ext uri="{0D108BD9-81ED-4DB2-BD59-A6C34878D82A}">
                    <a16:rowId xmlns:a16="http://schemas.microsoft.com/office/drawing/2014/main" val="2059632113"/>
                  </a:ext>
                </a:extLst>
              </a:tr>
              <a:tr h="354278">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ROI Investor $</a:t>
                      </a:r>
                    </a:p>
                  </a:txBody>
                  <a:tcPr marL="9525" marR="9525" marT="9525" marB="0" anchor="ctr">
                    <a:solidFill>
                      <a:schemeClr val="bg1">
                        <a:lumMod val="95000"/>
                      </a:schemeClr>
                    </a:solidFill>
                  </a:tcPr>
                </a:tc>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 $  21,250,970.93 </a:t>
                      </a:r>
                    </a:p>
                  </a:txBody>
                  <a:tcPr marL="9525" marR="9525" marT="9525" marB="0" anchor="ctr">
                    <a:solidFill>
                      <a:schemeClr val="bg1">
                        <a:lumMod val="95000"/>
                      </a:schemeClr>
                    </a:solidFill>
                  </a:tcPr>
                </a:tc>
                <a:extLst>
                  <a:ext uri="{0D108BD9-81ED-4DB2-BD59-A6C34878D82A}">
                    <a16:rowId xmlns:a16="http://schemas.microsoft.com/office/drawing/2014/main" val="2927553701"/>
                  </a:ext>
                </a:extLst>
              </a:tr>
              <a:tr h="340781">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Annual ROI %</a:t>
                      </a:r>
                    </a:p>
                  </a:txBody>
                  <a:tcPr marL="9525" marR="9525" marT="9525" marB="0" anchor="ctr">
                    <a:solidFill>
                      <a:schemeClr val="bg1">
                        <a:lumMod val="95000"/>
                      </a:schemeClr>
                    </a:solidFill>
                  </a:tcPr>
                </a:tc>
                <a:tc>
                  <a:txBody>
                    <a:bodyPr/>
                    <a:lstStyle/>
                    <a:p>
                      <a:pPr marL="0" algn="ctr" defTabSz="914400" rtl="0" eaLnBrk="1" fontAlgn="b" latinLnBrk="0" hangingPunct="1"/>
                      <a:r>
                        <a:rPr lang="en-US" sz="1800" b="1" u="none" strike="noStrike" kern="1200" dirty="0">
                          <a:solidFill>
                            <a:schemeClr val="accent6">
                              <a:lumMod val="75000"/>
                            </a:schemeClr>
                          </a:solidFill>
                          <a:effectLst/>
                          <a:latin typeface="+mn-lt"/>
                          <a:ea typeface="+mn-ea"/>
                          <a:cs typeface="+mn-cs"/>
                        </a:rPr>
                        <a:t>21.25%</a:t>
                      </a:r>
                    </a:p>
                  </a:txBody>
                  <a:tcPr marL="9525" marR="9525" marT="9525" marB="0" anchor="ctr">
                    <a:solidFill>
                      <a:schemeClr val="bg1">
                        <a:lumMod val="95000"/>
                      </a:schemeClr>
                    </a:solidFill>
                  </a:tcPr>
                </a:tc>
                <a:extLst>
                  <a:ext uri="{0D108BD9-81ED-4DB2-BD59-A6C34878D82A}">
                    <a16:rowId xmlns:a16="http://schemas.microsoft.com/office/drawing/2014/main" val="1344900488"/>
                  </a:ext>
                </a:extLst>
              </a:tr>
            </a:tbl>
          </a:graphicData>
        </a:graphic>
      </p:graphicFrame>
    </p:spTree>
    <p:extLst>
      <p:ext uri="{BB962C8B-B14F-4D97-AF65-F5344CB8AC3E}">
        <p14:creationId xmlns:p14="http://schemas.microsoft.com/office/powerpoint/2010/main" val="2682603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0E40F-A1A3-493F-AAEE-8B4CF2A0D3BF}"/>
              </a:ext>
            </a:extLst>
          </p:cNvPr>
          <p:cNvSpPr>
            <a:spLocks noGrp="1"/>
          </p:cNvSpPr>
          <p:nvPr>
            <p:ph type="title"/>
          </p:nvPr>
        </p:nvSpPr>
        <p:spPr>
          <a:xfrm>
            <a:off x="481013" y="3752849"/>
            <a:ext cx="8408344" cy="2452687"/>
          </a:xfrm>
        </p:spPr>
        <p:txBody>
          <a:bodyPr anchor="ctr">
            <a:normAutofit/>
          </a:bodyPr>
          <a:lstStyle/>
          <a:p>
            <a:pPr>
              <a:lnSpc>
                <a:spcPct val="100000"/>
              </a:lnSpc>
            </a:pPr>
            <a:r>
              <a:rPr lang="en-US" sz="3200" dirty="0"/>
              <a:t>GREENVALLEY AND BAMBOO PROJECTS</a:t>
            </a:r>
            <a:br>
              <a:rPr lang="en-US" sz="3200" dirty="0"/>
            </a:br>
            <a:r>
              <a:rPr lang="en-US" sz="3200" dirty="0"/>
              <a:t>SMART CITY DEVELOPMENT  &amp; MEDIUM DENSITY RESIDENTIAL PROJECT</a:t>
            </a:r>
          </a:p>
        </p:txBody>
      </p:sp>
      <p:pic>
        <p:nvPicPr>
          <p:cNvPr id="5" name="Imagen 4" descr="Imagen que contiene exterior, árbol, edificio, cielo&#10;&#10;Descripción generada automáticamente">
            <a:extLst>
              <a:ext uri="{FF2B5EF4-FFF2-40B4-BE49-F238E27FC236}">
                <a16:creationId xmlns:a16="http://schemas.microsoft.com/office/drawing/2014/main" id="{F1AB25A5-3977-42C2-9446-D91222067494}"/>
              </a:ext>
            </a:extLst>
          </p:cNvPr>
          <p:cNvPicPr>
            <a:picLocks noChangeAspect="1"/>
          </p:cNvPicPr>
          <p:nvPr/>
        </p:nvPicPr>
        <p:blipFill rotWithShape="1">
          <a:blip r:embed="rId2"/>
          <a:srcRect t="16301" b="29592"/>
          <a:stretch/>
        </p:blipFill>
        <p:spPr>
          <a:xfrm>
            <a:off x="20" y="10"/>
            <a:ext cx="12191980" cy="3710603"/>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D50AD385-9DBC-476A-90BF-5C52D87FB384}"/>
              </a:ext>
            </a:extLst>
          </p:cNvPr>
          <p:cNvSpPr>
            <a:spLocks noGrp="1"/>
          </p:cNvSpPr>
          <p:nvPr>
            <p:ph idx="1"/>
          </p:nvPr>
        </p:nvSpPr>
        <p:spPr>
          <a:xfrm>
            <a:off x="8889357" y="3752850"/>
            <a:ext cx="2820038" cy="2452687"/>
          </a:xfrm>
        </p:spPr>
        <p:txBody>
          <a:bodyPr anchor="ctr">
            <a:normAutofit/>
          </a:bodyPr>
          <a:lstStyle/>
          <a:p>
            <a:pPr marL="0" indent="0">
              <a:buNone/>
            </a:pPr>
            <a:r>
              <a:rPr lang="en-US" sz="1600" dirty="0"/>
              <a:t>PRESENTED BY </a:t>
            </a:r>
          </a:p>
          <a:p>
            <a:pPr marL="0" indent="0">
              <a:buNone/>
            </a:pPr>
            <a:r>
              <a:rPr lang="en-US" sz="1600" dirty="0"/>
              <a:t>GREEN VALLEY PANAMÁ &amp; </a:t>
            </a:r>
          </a:p>
          <a:p>
            <a:pPr marL="0" indent="0">
              <a:buNone/>
            </a:pPr>
            <a:r>
              <a:rPr lang="en-US" sz="1600" dirty="0"/>
              <a:t>ROYAL EAGLE CAPITAL PARTNERS</a:t>
            </a:r>
          </a:p>
        </p:txBody>
      </p:sp>
      <p:pic>
        <p:nvPicPr>
          <p:cNvPr id="4" name="Picture 3">
            <a:extLst>
              <a:ext uri="{FF2B5EF4-FFF2-40B4-BE49-F238E27FC236}">
                <a16:creationId xmlns:a16="http://schemas.microsoft.com/office/drawing/2014/main" id="{305B258C-EC71-4702-8494-0FFA981870A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753527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FD8592-E55F-4FB0-857E-D33B839F1004}"/>
              </a:ext>
            </a:extLst>
          </p:cNvPr>
          <p:cNvPicPr>
            <a:picLocks noChangeAspect="1"/>
          </p:cNvPicPr>
          <p:nvPr/>
        </p:nvPicPr>
        <p:blipFill>
          <a:blip r:embed="rId2"/>
          <a:stretch>
            <a:fillRect/>
          </a:stretch>
        </p:blipFill>
        <p:spPr>
          <a:xfrm>
            <a:off x="-786" y="0"/>
            <a:ext cx="12192786" cy="6865975"/>
          </a:xfrm>
          <a:prstGeom prst="rect">
            <a:avLst/>
          </a:prstGeom>
        </p:spPr>
      </p:pic>
      <p:sp>
        <p:nvSpPr>
          <p:cNvPr id="3" name="Content Placeholder 2">
            <a:extLst>
              <a:ext uri="{FF2B5EF4-FFF2-40B4-BE49-F238E27FC236}">
                <a16:creationId xmlns:a16="http://schemas.microsoft.com/office/drawing/2014/main" id="{D88F44D2-778A-49FD-A018-3F0D7A53D5C3}"/>
              </a:ext>
            </a:extLst>
          </p:cNvPr>
          <p:cNvSpPr>
            <a:spLocks noGrp="1"/>
          </p:cNvSpPr>
          <p:nvPr>
            <p:ph idx="1"/>
          </p:nvPr>
        </p:nvSpPr>
        <p:spPr>
          <a:xfrm>
            <a:off x="0" y="1436371"/>
            <a:ext cx="12191999" cy="1535430"/>
          </a:xfrm>
          <a:solidFill>
            <a:schemeClr val="accent6">
              <a:lumMod val="60000"/>
              <a:lumOff val="40000"/>
              <a:alpha val="40000"/>
            </a:schemeClr>
          </a:solidFill>
          <a:effectLst>
            <a:outerShdw blurRad="50800" dist="38100" dir="5400000" algn="t" rotWithShape="0">
              <a:prstClr val="black">
                <a:alpha val="40000"/>
              </a:prstClr>
            </a:outerShdw>
          </a:effectLst>
        </p:spPr>
        <p:txBody>
          <a:bodyPr>
            <a:normAutofit fontScale="85000" lnSpcReduction="10000"/>
          </a:bodyPr>
          <a:lstStyle/>
          <a:p>
            <a:pPr marL="0" indent="0" algn="just">
              <a:buNone/>
            </a:pPr>
            <a:r>
              <a:rPr lang="en-US" sz="2000" dirty="0"/>
              <a:t>Green Valley Panama is a project in urban development of 200 hectares of land, a new innovative community that has an Avant-grade infrastructure, unprecedented in the country, combined with a lot of beautiful open landscapes. </a:t>
            </a:r>
          </a:p>
          <a:p>
            <a:pPr marL="0" indent="0" algn="just">
              <a:buNone/>
            </a:pPr>
            <a:r>
              <a:rPr lang="en-US" sz="2000" dirty="0"/>
              <a:t>Green Valley offers urbanized land to developers and builders who want to create their residential, commercial, institutional or sports projects within Panama's first smart city.</a:t>
            </a:r>
          </a:p>
          <a:p>
            <a:pPr marL="0" indent="0" algn="just">
              <a:lnSpc>
                <a:spcPct val="110000"/>
              </a:lnSpc>
              <a:buNone/>
            </a:pPr>
            <a:r>
              <a:rPr lang="en-US" sz="2000" dirty="0"/>
              <a:t>For information visit: www.greenvalleypanama.com</a:t>
            </a:r>
          </a:p>
        </p:txBody>
      </p:sp>
      <p:pic>
        <p:nvPicPr>
          <p:cNvPr id="4" name="Picture 3">
            <a:extLst>
              <a:ext uri="{FF2B5EF4-FFF2-40B4-BE49-F238E27FC236}">
                <a16:creationId xmlns:a16="http://schemas.microsoft.com/office/drawing/2014/main" id="{B1BE4D47-B7D2-42B2-A1F5-6A17D033A61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8" name="Picture 7" descr="A close up of a logo&#10;&#10;Description automatically generated">
            <a:extLst>
              <a:ext uri="{FF2B5EF4-FFF2-40B4-BE49-F238E27FC236}">
                <a16:creationId xmlns:a16="http://schemas.microsoft.com/office/drawing/2014/main" id="{B51F748E-8DEE-4C35-A4E3-D4FB3E0D6F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720" y="56356"/>
            <a:ext cx="3590925" cy="1381125"/>
          </a:xfrm>
          <a:prstGeom prst="rect">
            <a:avLst/>
          </a:prstGeom>
        </p:spPr>
      </p:pic>
    </p:spTree>
    <p:extLst>
      <p:ext uri="{BB962C8B-B14F-4D97-AF65-F5344CB8AC3E}">
        <p14:creationId xmlns:p14="http://schemas.microsoft.com/office/powerpoint/2010/main" val="1741397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37">
            <a:extLst>
              <a:ext uri="{FF2B5EF4-FFF2-40B4-BE49-F238E27FC236}">
                <a16:creationId xmlns:a16="http://schemas.microsoft.com/office/drawing/2014/main" id="{7E6CA27E-BEE7-49F6-9FBE-99A7492AE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691641"/>
            <a:ext cx="7571262" cy="5166360"/>
          </a:xfrm>
          <a:custGeom>
            <a:avLst/>
            <a:gdLst>
              <a:gd name="connsiteX0" fmla="*/ 0 w 7571262"/>
              <a:gd name="connsiteY0" fmla="*/ 5166360 h 5166360"/>
              <a:gd name="connsiteX1" fmla="*/ 7571262 w 7571262"/>
              <a:gd name="connsiteY1" fmla="*/ 5166360 h 5166360"/>
              <a:gd name="connsiteX2" fmla="*/ 5177382 w 7571262"/>
              <a:gd name="connsiteY2" fmla="*/ 0 h 5166360"/>
              <a:gd name="connsiteX3" fmla="*/ 5171159 w 7571262"/>
              <a:gd name="connsiteY3" fmla="*/ 0 h 5166360"/>
              <a:gd name="connsiteX4" fmla="*/ 3981368 w 7571262"/>
              <a:gd name="connsiteY4" fmla="*/ 0 h 5166360"/>
              <a:gd name="connsiteX5" fmla="*/ 2331323 w 7571262"/>
              <a:gd name="connsiteY5" fmla="*/ 0 h 5166360"/>
              <a:gd name="connsiteX6" fmla="*/ 0 w 7571262"/>
              <a:gd name="connsiteY6" fmla="*/ 0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1262" h="5166360">
                <a:moveTo>
                  <a:pt x="0" y="5166360"/>
                </a:moveTo>
                <a:lnTo>
                  <a:pt x="7571262" y="5166360"/>
                </a:lnTo>
                <a:lnTo>
                  <a:pt x="5177382" y="0"/>
                </a:lnTo>
                <a:lnTo>
                  <a:pt x="5171159" y="0"/>
                </a:lnTo>
                <a:lnTo>
                  <a:pt x="3981368" y="0"/>
                </a:lnTo>
                <a:lnTo>
                  <a:pt x="2331323" y="0"/>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a:extLst>
              <a:ext uri="{FF2B5EF4-FFF2-40B4-BE49-F238E27FC236}">
                <a16:creationId xmlns:a16="http://schemas.microsoft.com/office/drawing/2014/main" id="{E533D018-5EE3-457A-88BF-F65E4336C04B}"/>
              </a:ext>
            </a:extLst>
          </p:cNvPr>
          <p:cNvPicPr>
            <a:picLocks noChangeAspect="1"/>
          </p:cNvPicPr>
          <p:nvPr/>
        </p:nvPicPr>
        <p:blipFill rotWithShape="1">
          <a:blip r:embed="rId2"/>
          <a:srcRect l="9831" r="-2" b="-2"/>
          <a:stretch/>
        </p:blipFill>
        <p:spPr>
          <a:xfrm>
            <a:off x="6587330" y="1690689"/>
            <a:ext cx="5604670" cy="2501837"/>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6" name="Picture 5">
            <a:extLst>
              <a:ext uri="{FF2B5EF4-FFF2-40B4-BE49-F238E27FC236}">
                <a16:creationId xmlns:a16="http://schemas.microsoft.com/office/drawing/2014/main" id="{5394C599-6823-4624-8260-D00669417748}"/>
              </a:ext>
            </a:extLst>
          </p:cNvPr>
          <p:cNvPicPr>
            <a:picLocks noChangeAspect="1"/>
          </p:cNvPicPr>
          <p:nvPr/>
        </p:nvPicPr>
        <p:blipFill rotWithShape="1">
          <a:blip r:embed="rId3"/>
          <a:srcRect r="9533" b="2"/>
          <a:stretch/>
        </p:blipFill>
        <p:spPr>
          <a:xfrm>
            <a:off x="4791075" y="4357117"/>
            <a:ext cx="4570758" cy="2500884"/>
          </a:xfrm>
          <a:custGeom>
            <a:avLst/>
            <a:gdLst>
              <a:gd name="connsiteX0" fmla="*/ 1717230 w 4570758"/>
              <a:gd name="connsiteY0" fmla="*/ 0 h 2500884"/>
              <a:gd name="connsiteX1" fmla="*/ 4570758 w 4570758"/>
              <a:gd name="connsiteY1" fmla="*/ 0 h 2500884"/>
              <a:gd name="connsiteX2" fmla="*/ 3411951 w 4570758"/>
              <a:gd name="connsiteY2" fmla="*/ 2500884 h 2500884"/>
              <a:gd name="connsiteX3" fmla="*/ 3405728 w 4570758"/>
              <a:gd name="connsiteY3" fmla="*/ 2500884 h 2500884"/>
              <a:gd name="connsiteX4" fmla="*/ 2215937 w 4570758"/>
              <a:gd name="connsiteY4" fmla="*/ 2500884 h 2500884"/>
              <a:gd name="connsiteX5" fmla="*/ 565892 w 4570758"/>
              <a:gd name="connsiteY5" fmla="*/ 2500884 h 2500884"/>
              <a:gd name="connsiteX6" fmla="*/ 0 w 4570758"/>
              <a:gd name="connsiteY6" fmla="*/ 2500884 h 2500884"/>
              <a:gd name="connsiteX7" fmla="*/ 0 w 4570758"/>
              <a:gd name="connsiteY7" fmla="*/ 2500883 h 2500884"/>
              <a:gd name="connsiteX8" fmla="*/ 552186 w 4570758"/>
              <a:gd name="connsiteY8" fmla="*/ 2500883 h 2500884"/>
              <a:gd name="connsiteX9" fmla="*/ 558423 w 4570758"/>
              <a:gd name="connsiteY9"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0758" h="2500884">
                <a:moveTo>
                  <a:pt x="1717230" y="0"/>
                </a:moveTo>
                <a:lnTo>
                  <a:pt x="4570758" y="0"/>
                </a:lnTo>
                <a:lnTo>
                  <a:pt x="3411951" y="2500884"/>
                </a:lnTo>
                <a:lnTo>
                  <a:pt x="3405728" y="2500884"/>
                </a:lnTo>
                <a:lnTo>
                  <a:pt x="2215937" y="2500884"/>
                </a:lnTo>
                <a:lnTo>
                  <a:pt x="565892" y="2500884"/>
                </a:lnTo>
                <a:lnTo>
                  <a:pt x="0" y="2500884"/>
                </a:lnTo>
                <a:lnTo>
                  <a:pt x="0" y="2500883"/>
                </a:lnTo>
                <a:lnTo>
                  <a:pt x="552186" y="2500883"/>
                </a:lnTo>
                <a:lnTo>
                  <a:pt x="558423" y="2500883"/>
                </a:lnTo>
                <a:close/>
              </a:path>
            </a:pathLst>
          </a:custGeom>
        </p:spPr>
      </p:pic>
      <p:sp>
        <p:nvSpPr>
          <p:cNvPr id="3" name="Content Placeholder 2">
            <a:extLst>
              <a:ext uri="{FF2B5EF4-FFF2-40B4-BE49-F238E27FC236}">
                <a16:creationId xmlns:a16="http://schemas.microsoft.com/office/drawing/2014/main" id="{E137B922-C58B-425F-A8A8-9C46057A9554}"/>
              </a:ext>
            </a:extLst>
          </p:cNvPr>
          <p:cNvSpPr>
            <a:spLocks noGrp="1"/>
          </p:cNvSpPr>
          <p:nvPr>
            <p:ph idx="1"/>
          </p:nvPr>
        </p:nvSpPr>
        <p:spPr>
          <a:xfrm>
            <a:off x="838200" y="2015406"/>
            <a:ext cx="5097779" cy="4065986"/>
          </a:xfrm>
        </p:spPr>
        <p:txBody>
          <a:bodyPr anchor="t">
            <a:normAutofit/>
          </a:bodyPr>
          <a:lstStyle/>
          <a:p>
            <a:r>
              <a:rPr lang="en-US" dirty="0">
                <a:solidFill>
                  <a:srgbClr val="FFFFFF"/>
                </a:solidFill>
              </a:rPr>
              <a:t>The Bamboo project is the first  residential project to start construction in Green Valley Panama</a:t>
            </a:r>
          </a:p>
          <a:p>
            <a:r>
              <a:rPr lang="en-US" dirty="0">
                <a:solidFill>
                  <a:srgbClr val="FFFFFF"/>
                </a:solidFill>
              </a:rPr>
              <a:t>Bamboo is a medium density project with 145 Apartments divided in 3 towers.</a:t>
            </a:r>
          </a:p>
          <a:p>
            <a:r>
              <a:rPr lang="en-US" b="1" dirty="0">
                <a:solidFill>
                  <a:srgbClr val="FFFFFF"/>
                </a:solidFill>
              </a:rPr>
              <a:t>Project Revenue is 33MM USD</a:t>
            </a:r>
          </a:p>
        </p:txBody>
      </p:sp>
      <p:pic>
        <p:nvPicPr>
          <p:cNvPr id="7" name="Picture 6">
            <a:extLst>
              <a:ext uri="{FF2B5EF4-FFF2-40B4-BE49-F238E27FC236}">
                <a16:creationId xmlns:a16="http://schemas.microsoft.com/office/drawing/2014/main" id="{24C3C468-2306-42B0-8B22-E16332539D52}"/>
              </a:ext>
            </a:extLst>
          </p:cNvPr>
          <p:cNvPicPr>
            <a:picLocks noChangeAspect="1"/>
          </p:cNvPicPr>
          <p:nvPr/>
        </p:nvPicPr>
        <p:blipFill rotWithShape="1">
          <a:blip r:embed="rId4"/>
          <a:srcRect l="6177" r="12603" b="3"/>
          <a:stretch/>
        </p:blipFill>
        <p:spPr>
          <a:xfrm>
            <a:off x="7823674" y="4357117"/>
            <a:ext cx="4368327" cy="2500884"/>
          </a:xfrm>
          <a:custGeom>
            <a:avLst/>
            <a:gdLst>
              <a:gd name="connsiteX0" fmla="*/ 1717230 w 4368327"/>
              <a:gd name="connsiteY0" fmla="*/ 0 h 2500884"/>
              <a:gd name="connsiteX1" fmla="*/ 4368327 w 4368327"/>
              <a:gd name="connsiteY1" fmla="*/ 0 h 2500884"/>
              <a:gd name="connsiteX2" fmla="*/ 4368327 w 4368327"/>
              <a:gd name="connsiteY2" fmla="*/ 2500884 h 2500884"/>
              <a:gd name="connsiteX3" fmla="*/ 0 w 4368327"/>
              <a:gd name="connsiteY3" fmla="*/ 2500884 h 2500884"/>
              <a:gd name="connsiteX4" fmla="*/ 0 w 4368327"/>
              <a:gd name="connsiteY4" fmla="*/ 2500883 h 2500884"/>
              <a:gd name="connsiteX5" fmla="*/ 552186 w 4368327"/>
              <a:gd name="connsiteY5" fmla="*/ 2500883 h 2500884"/>
              <a:gd name="connsiteX6" fmla="*/ 558423 w 4368327"/>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8327" h="2500884">
                <a:moveTo>
                  <a:pt x="1717230" y="0"/>
                </a:moveTo>
                <a:lnTo>
                  <a:pt x="4368327" y="0"/>
                </a:lnTo>
                <a:lnTo>
                  <a:pt x="4368327" y="2500884"/>
                </a:lnTo>
                <a:lnTo>
                  <a:pt x="0" y="2500884"/>
                </a:lnTo>
                <a:lnTo>
                  <a:pt x="0" y="2500883"/>
                </a:lnTo>
                <a:lnTo>
                  <a:pt x="552186" y="2500883"/>
                </a:lnTo>
                <a:lnTo>
                  <a:pt x="558423" y="2500883"/>
                </a:lnTo>
                <a:close/>
              </a:path>
            </a:pathLst>
          </a:custGeom>
        </p:spPr>
      </p:pic>
      <p:pic>
        <p:nvPicPr>
          <p:cNvPr id="4" name="Picture 3">
            <a:extLst>
              <a:ext uri="{FF2B5EF4-FFF2-40B4-BE49-F238E27FC236}">
                <a16:creationId xmlns:a16="http://schemas.microsoft.com/office/drawing/2014/main" id="{C74CB70B-9C98-4E80-9C5E-E80149E80239}"/>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9" name="Picture 8">
            <a:extLst>
              <a:ext uri="{FF2B5EF4-FFF2-40B4-BE49-F238E27FC236}">
                <a16:creationId xmlns:a16="http://schemas.microsoft.com/office/drawing/2014/main" id="{C28A607F-EADD-46E5-A0D7-BC4B726E3DD3}"/>
              </a:ext>
            </a:extLst>
          </p:cNvPr>
          <p:cNvPicPr>
            <a:picLocks noChangeAspect="1"/>
          </p:cNvPicPr>
          <p:nvPr/>
        </p:nvPicPr>
        <p:blipFill>
          <a:blip r:embed="rId6"/>
          <a:stretch>
            <a:fillRect/>
          </a:stretch>
        </p:blipFill>
        <p:spPr>
          <a:xfrm>
            <a:off x="4810125" y="63501"/>
            <a:ext cx="2571750" cy="1562100"/>
          </a:xfrm>
          <a:prstGeom prst="rect">
            <a:avLst/>
          </a:prstGeom>
        </p:spPr>
      </p:pic>
    </p:spTree>
    <p:extLst>
      <p:ext uri="{BB962C8B-B14F-4D97-AF65-F5344CB8AC3E}">
        <p14:creationId xmlns:p14="http://schemas.microsoft.com/office/powerpoint/2010/main" val="3616802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25EFC-5403-4519-AB12-1874EA127970}"/>
              </a:ext>
            </a:extLst>
          </p:cNvPr>
          <p:cNvSpPr>
            <a:spLocks noGrp="1"/>
          </p:cNvSpPr>
          <p:nvPr>
            <p:ph type="title"/>
          </p:nvPr>
        </p:nvSpPr>
        <p:spPr>
          <a:xfrm>
            <a:off x="838200" y="365125"/>
            <a:ext cx="10515600" cy="1325563"/>
          </a:xfrm>
        </p:spPr>
        <p:txBody>
          <a:bodyPr/>
          <a:lstStyle/>
          <a:p>
            <a:r>
              <a:rPr lang="en-US"/>
              <a:t>Project Overview</a:t>
            </a:r>
            <a:endParaRPr lang="en-US" dirty="0"/>
          </a:p>
        </p:txBody>
      </p:sp>
      <p:sp>
        <p:nvSpPr>
          <p:cNvPr id="3" name="Content Placeholder 2">
            <a:extLst>
              <a:ext uri="{FF2B5EF4-FFF2-40B4-BE49-F238E27FC236}">
                <a16:creationId xmlns:a16="http://schemas.microsoft.com/office/drawing/2014/main" id="{333FB30E-A350-4AAD-8033-F1B80F318D86}"/>
              </a:ext>
            </a:extLst>
          </p:cNvPr>
          <p:cNvSpPr>
            <a:spLocks noGrp="1"/>
          </p:cNvSpPr>
          <p:nvPr>
            <p:ph idx="1"/>
          </p:nvPr>
        </p:nvSpPr>
        <p:spPr>
          <a:xfrm>
            <a:off x="838200" y="1825625"/>
            <a:ext cx="10515600" cy="1222375"/>
          </a:xfrm>
        </p:spPr>
        <p:txBody>
          <a:bodyPr>
            <a:normAutofit fontScale="47500" lnSpcReduction="20000"/>
          </a:bodyPr>
          <a:lstStyle/>
          <a:p>
            <a:pPr algn="just">
              <a:lnSpc>
                <a:spcPct val="120000"/>
              </a:lnSpc>
            </a:pPr>
            <a:r>
              <a:rPr lang="en-US" dirty="0">
                <a:latin typeface="+mj-lt"/>
                <a:cs typeface="DokChampa" panose="020B0604020202020204" pitchFamily="34" charset="-34"/>
              </a:rPr>
              <a:t>Green Valley Panama is a project in urban development of 200 hectares of land, a new innovative community that has an avant-garde infrastructure, unprecedented in the country, combined with a lot of beautiful open landscapes. Green Valley offers urbanized land to developers and builders who want to create their residential, commercial, institutional or sports projects within Panama's first smart city.</a:t>
            </a:r>
          </a:p>
          <a:p>
            <a:pPr algn="just">
              <a:lnSpc>
                <a:spcPct val="120000"/>
              </a:lnSpc>
            </a:pPr>
            <a:r>
              <a:rPr lang="en-US" dirty="0">
                <a:latin typeface="+mj-lt"/>
                <a:cs typeface="DokChampa" panose="020B0604020202020204" pitchFamily="34" charset="-34"/>
              </a:rPr>
              <a:t>Green Valley Panama is located in the North of Panama City, the only undeveloped area that Panama City has left to expand, and best zone for the future development of the city.</a:t>
            </a:r>
          </a:p>
        </p:txBody>
      </p:sp>
      <p:pic>
        <p:nvPicPr>
          <p:cNvPr id="4" name="Picture 3">
            <a:extLst>
              <a:ext uri="{FF2B5EF4-FFF2-40B4-BE49-F238E27FC236}">
                <a16:creationId xmlns:a16="http://schemas.microsoft.com/office/drawing/2014/main" id="{33872DDD-DEBD-480E-A8AC-7DEC4DC2132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10" name="Imagen 9" descr="Imagen que contiene texto, mapa&#10;&#10;Descripción generada automáticamente">
            <a:extLst>
              <a:ext uri="{FF2B5EF4-FFF2-40B4-BE49-F238E27FC236}">
                <a16:creationId xmlns:a16="http://schemas.microsoft.com/office/drawing/2014/main" id="{5DCCD502-3EB2-40EC-954C-1A56F04F10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3385" y="3429002"/>
            <a:ext cx="3723057" cy="2974726"/>
          </a:xfrm>
          <a:prstGeom prst="rect">
            <a:avLst/>
          </a:prstGeom>
        </p:spPr>
      </p:pic>
      <p:pic>
        <p:nvPicPr>
          <p:cNvPr id="12" name="Imagen 10" descr="Imagen que contiene texto, mapa&#10;&#10;Descripción generada con confianza muy alta">
            <a:extLst>
              <a:ext uri="{FF2B5EF4-FFF2-40B4-BE49-F238E27FC236}">
                <a16:creationId xmlns:a16="http://schemas.microsoft.com/office/drawing/2014/main" id="{A5F827B4-7234-4589-A842-0EE39DC6DCC8}"/>
              </a:ext>
            </a:extLst>
          </p:cNvPr>
          <p:cNvPicPr>
            <a:picLocks noChangeAspect="1"/>
          </p:cNvPicPr>
          <p:nvPr/>
        </p:nvPicPr>
        <p:blipFill>
          <a:blip r:embed="rId4"/>
          <a:stretch>
            <a:fillRect/>
          </a:stretch>
        </p:blipFill>
        <p:spPr>
          <a:xfrm>
            <a:off x="6445780" y="3429000"/>
            <a:ext cx="3554653" cy="2974727"/>
          </a:xfrm>
          <a:prstGeom prst="rect">
            <a:avLst/>
          </a:prstGeom>
        </p:spPr>
      </p:pic>
      <p:sp>
        <p:nvSpPr>
          <p:cNvPr id="7" name="Rectangle 6">
            <a:extLst>
              <a:ext uri="{FF2B5EF4-FFF2-40B4-BE49-F238E27FC236}">
                <a16:creationId xmlns:a16="http://schemas.microsoft.com/office/drawing/2014/main" id="{19F98CBB-B6CE-49B6-9FCB-9AEE60DFE318}"/>
              </a:ext>
            </a:extLst>
          </p:cNvPr>
          <p:cNvSpPr/>
          <p:nvPr/>
        </p:nvSpPr>
        <p:spPr>
          <a:xfrm>
            <a:off x="3312369" y="3123877"/>
            <a:ext cx="1025088" cy="292388"/>
          </a:xfrm>
          <a:prstGeom prst="rect">
            <a:avLst/>
          </a:prstGeom>
        </p:spPr>
        <p:txBody>
          <a:bodyPr wrap="none">
            <a:spAutoFit/>
          </a:bodyPr>
          <a:lstStyle/>
          <a:p>
            <a:pPr algn="ctr"/>
            <a:r>
              <a:rPr lang="en-US" sz="1300" dirty="0">
                <a:latin typeface="+mj-lt"/>
                <a:cs typeface="DokChampa" panose="020B0604020202020204" pitchFamily="34" charset="-34"/>
              </a:rPr>
              <a:t>LOCATION</a:t>
            </a:r>
            <a:endParaRPr lang="es-PA" sz="1300" dirty="0">
              <a:latin typeface="+mj-lt"/>
              <a:cs typeface="DokChampa" panose="020B0604020202020204" pitchFamily="34" charset="-34"/>
            </a:endParaRPr>
          </a:p>
        </p:txBody>
      </p:sp>
      <p:sp>
        <p:nvSpPr>
          <p:cNvPr id="16" name="Rectangle 15">
            <a:extLst>
              <a:ext uri="{FF2B5EF4-FFF2-40B4-BE49-F238E27FC236}">
                <a16:creationId xmlns:a16="http://schemas.microsoft.com/office/drawing/2014/main" id="{13BAB6F0-6812-47C1-9E79-B3DC8665F615}"/>
              </a:ext>
            </a:extLst>
          </p:cNvPr>
          <p:cNvSpPr/>
          <p:nvPr/>
        </p:nvSpPr>
        <p:spPr>
          <a:xfrm>
            <a:off x="7119540" y="3136612"/>
            <a:ext cx="2207143" cy="292388"/>
          </a:xfrm>
          <a:prstGeom prst="rect">
            <a:avLst/>
          </a:prstGeom>
        </p:spPr>
        <p:txBody>
          <a:bodyPr wrap="none">
            <a:spAutoFit/>
          </a:bodyPr>
          <a:lstStyle/>
          <a:p>
            <a:pPr algn="ctr"/>
            <a:r>
              <a:rPr lang="en-US" sz="1300" dirty="0">
                <a:latin typeface="+mj-lt"/>
                <a:cs typeface="DokChampa" panose="020B0604020202020204" pitchFamily="34" charset="-34"/>
              </a:rPr>
              <a:t>NORTH OF PANAMA CITY</a:t>
            </a:r>
            <a:endParaRPr lang="es-PA" sz="1300" dirty="0">
              <a:latin typeface="+mj-lt"/>
              <a:cs typeface="DokChampa" panose="020B0604020202020204" pitchFamily="34" charset="-34"/>
            </a:endParaRPr>
          </a:p>
        </p:txBody>
      </p:sp>
    </p:spTree>
    <p:extLst>
      <p:ext uri="{BB962C8B-B14F-4D97-AF65-F5344CB8AC3E}">
        <p14:creationId xmlns:p14="http://schemas.microsoft.com/office/powerpoint/2010/main" val="2529335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E7277-CCA1-4A03-9AF3-A0607C1D48E1}"/>
              </a:ext>
            </a:extLst>
          </p:cNvPr>
          <p:cNvSpPr>
            <a:spLocks noGrp="1"/>
          </p:cNvSpPr>
          <p:nvPr>
            <p:ph type="title"/>
          </p:nvPr>
        </p:nvSpPr>
        <p:spPr/>
        <p:txBody>
          <a:bodyPr/>
          <a:lstStyle/>
          <a:p>
            <a:r>
              <a:rPr lang="en-US" dirty="0"/>
              <a:t>GREEN VALLEY  PANAMA TIMELINE</a:t>
            </a:r>
          </a:p>
        </p:txBody>
      </p:sp>
      <p:pic>
        <p:nvPicPr>
          <p:cNvPr id="4" name="Picture 3">
            <a:extLst>
              <a:ext uri="{FF2B5EF4-FFF2-40B4-BE49-F238E27FC236}">
                <a16:creationId xmlns:a16="http://schemas.microsoft.com/office/drawing/2014/main" id="{6672638E-15B4-4A9D-A1AD-863761BC0DB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cxnSp>
        <p:nvCxnSpPr>
          <p:cNvPr id="31" name="Straight Arrow Connector 30">
            <a:extLst>
              <a:ext uri="{FF2B5EF4-FFF2-40B4-BE49-F238E27FC236}">
                <a16:creationId xmlns:a16="http://schemas.microsoft.com/office/drawing/2014/main" id="{DD17948E-C144-46E6-B727-134E10FA5875}"/>
              </a:ext>
            </a:extLst>
          </p:cNvPr>
          <p:cNvCxnSpPr>
            <a:cxnSpLocks/>
          </p:cNvCxnSpPr>
          <p:nvPr/>
        </p:nvCxnSpPr>
        <p:spPr>
          <a:xfrm>
            <a:off x="964475" y="3561806"/>
            <a:ext cx="10084525" cy="0"/>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5" name="Oval 44">
            <a:extLst>
              <a:ext uri="{FF2B5EF4-FFF2-40B4-BE49-F238E27FC236}">
                <a16:creationId xmlns:a16="http://schemas.microsoft.com/office/drawing/2014/main" id="{88D334D6-6CCD-4235-9547-3D9650A72D83}"/>
              </a:ext>
            </a:extLst>
          </p:cNvPr>
          <p:cNvSpPr/>
          <p:nvPr/>
        </p:nvSpPr>
        <p:spPr>
          <a:xfrm>
            <a:off x="2129241"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0C7B484B-74DA-41FF-B181-3B8728DA1093}"/>
              </a:ext>
            </a:extLst>
          </p:cNvPr>
          <p:cNvSpPr/>
          <p:nvPr/>
        </p:nvSpPr>
        <p:spPr>
          <a:xfrm>
            <a:off x="2969618"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8D08FB-0379-42BE-AD29-C937CA2962D5}"/>
              </a:ext>
            </a:extLst>
          </p:cNvPr>
          <p:cNvSpPr/>
          <p:nvPr/>
        </p:nvSpPr>
        <p:spPr>
          <a:xfrm>
            <a:off x="3809995"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5669775D-1430-40B5-B2DE-E7D9E46C7EEB}"/>
              </a:ext>
            </a:extLst>
          </p:cNvPr>
          <p:cNvSpPr/>
          <p:nvPr/>
        </p:nvSpPr>
        <p:spPr>
          <a:xfrm>
            <a:off x="10533011"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243D67E0-23D2-44E6-BA45-30F5EC6817EB}"/>
              </a:ext>
            </a:extLst>
          </p:cNvPr>
          <p:cNvSpPr txBox="1"/>
          <p:nvPr/>
        </p:nvSpPr>
        <p:spPr>
          <a:xfrm>
            <a:off x="1064158" y="3187622"/>
            <a:ext cx="582211" cy="307777"/>
          </a:xfrm>
          <a:prstGeom prst="rect">
            <a:avLst/>
          </a:prstGeom>
          <a:noFill/>
        </p:spPr>
        <p:txBody>
          <a:bodyPr wrap="none" rtlCol="0">
            <a:spAutoFit/>
          </a:bodyPr>
          <a:lstStyle/>
          <a:p>
            <a:r>
              <a:rPr lang="en-US" sz="1400" dirty="0"/>
              <a:t>2007</a:t>
            </a:r>
            <a:endParaRPr lang="en-US" dirty="0"/>
          </a:p>
        </p:txBody>
      </p:sp>
      <p:sp>
        <p:nvSpPr>
          <p:cNvPr id="58" name="TextBox 57">
            <a:extLst>
              <a:ext uri="{FF2B5EF4-FFF2-40B4-BE49-F238E27FC236}">
                <a16:creationId xmlns:a16="http://schemas.microsoft.com/office/drawing/2014/main" id="{FC396A77-E757-4CEF-9095-CAF8745051F6}"/>
              </a:ext>
            </a:extLst>
          </p:cNvPr>
          <p:cNvSpPr txBox="1"/>
          <p:nvPr/>
        </p:nvSpPr>
        <p:spPr>
          <a:xfrm>
            <a:off x="4425666" y="3628201"/>
            <a:ext cx="568874" cy="307777"/>
          </a:xfrm>
          <a:prstGeom prst="rect">
            <a:avLst/>
          </a:prstGeom>
          <a:noFill/>
        </p:spPr>
        <p:txBody>
          <a:bodyPr wrap="none" rtlCol="0">
            <a:spAutoFit/>
          </a:bodyPr>
          <a:lstStyle/>
          <a:p>
            <a:r>
              <a:rPr lang="en-US" sz="1400" dirty="0"/>
              <a:t>2011</a:t>
            </a:r>
            <a:endParaRPr lang="en-US" dirty="0"/>
          </a:p>
        </p:txBody>
      </p:sp>
      <p:sp>
        <p:nvSpPr>
          <p:cNvPr id="59" name="TextBox 58">
            <a:extLst>
              <a:ext uri="{FF2B5EF4-FFF2-40B4-BE49-F238E27FC236}">
                <a16:creationId xmlns:a16="http://schemas.microsoft.com/office/drawing/2014/main" id="{ADF82DB1-7581-43CD-955E-FD8F3255F5C2}"/>
              </a:ext>
            </a:extLst>
          </p:cNvPr>
          <p:cNvSpPr txBox="1"/>
          <p:nvPr/>
        </p:nvSpPr>
        <p:spPr>
          <a:xfrm>
            <a:off x="5266043" y="3187623"/>
            <a:ext cx="582211" cy="307777"/>
          </a:xfrm>
          <a:prstGeom prst="rect">
            <a:avLst/>
          </a:prstGeom>
          <a:noFill/>
        </p:spPr>
        <p:txBody>
          <a:bodyPr wrap="none" rtlCol="0">
            <a:spAutoFit/>
          </a:bodyPr>
          <a:lstStyle/>
          <a:p>
            <a:r>
              <a:rPr lang="en-US" sz="1400" dirty="0"/>
              <a:t>2012</a:t>
            </a:r>
            <a:endParaRPr lang="en-US" dirty="0"/>
          </a:p>
        </p:txBody>
      </p:sp>
      <p:sp>
        <p:nvSpPr>
          <p:cNvPr id="60" name="TextBox 59">
            <a:extLst>
              <a:ext uri="{FF2B5EF4-FFF2-40B4-BE49-F238E27FC236}">
                <a16:creationId xmlns:a16="http://schemas.microsoft.com/office/drawing/2014/main" id="{01E590B6-26F5-49F8-A166-81091C6FD1AB}"/>
              </a:ext>
            </a:extLst>
          </p:cNvPr>
          <p:cNvSpPr txBox="1"/>
          <p:nvPr/>
        </p:nvSpPr>
        <p:spPr>
          <a:xfrm>
            <a:off x="6119759" y="3628201"/>
            <a:ext cx="582211" cy="307777"/>
          </a:xfrm>
          <a:prstGeom prst="rect">
            <a:avLst/>
          </a:prstGeom>
          <a:noFill/>
        </p:spPr>
        <p:txBody>
          <a:bodyPr wrap="none" rtlCol="0">
            <a:spAutoFit/>
          </a:bodyPr>
          <a:lstStyle/>
          <a:p>
            <a:r>
              <a:rPr lang="en-US" sz="1400" dirty="0"/>
              <a:t>2013</a:t>
            </a:r>
            <a:endParaRPr lang="en-US" dirty="0"/>
          </a:p>
        </p:txBody>
      </p:sp>
      <p:sp>
        <p:nvSpPr>
          <p:cNvPr id="61" name="TextBox 60">
            <a:extLst>
              <a:ext uri="{FF2B5EF4-FFF2-40B4-BE49-F238E27FC236}">
                <a16:creationId xmlns:a16="http://schemas.microsoft.com/office/drawing/2014/main" id="{BE9AFF22-5C90-4AE8-B2B6-8F9145A5A4B3}"/>
              </a:ext>
            </a:extLst>
          </p:cNvPr>
          <p:cNvSpPr txBox="1"/>
          <p:nvPr/>
        </p:nvSpPr>
        <p:spPr>
          <a:xfrm>
            <a:off x="6946797" y="3187622"/>
            <a:ext cx="582211" cy="307777"/>
          </a:xfrm>
          <a:prstGeom prst="rect">
            <a:avLst/>
          </a:prstGeom>
          <a:noFill/>
        </p:spPr>
        <p:txBody>
          <a:bodyPr wrap="none" rtlCol="0">
            <a:spAutoFit/>
          </a:bodyPr>
          <a:lstStyle/>
          <a:p>
            <a:r>
              <a:rPr lang="en-US" sz="1400" dirty="0"/>
              <a:t>2014</a:t>
            </a:r>
            <a:endParaRPr lang="en-US" dirty="0"/>
          </a:p>
        </p:txBody>
      </p:sp>
      <p:sp>
        <p:nvSpPr>
          <p:cNvPr id="62" name="TextBox 61">
            <a:extLst>
              <a:ext uri="{FF2B5EF4-FFF2-40B4-BE49-F238E27FC236}">
                <a16:creationId xmlns:a16="http://schemas.microsoft.com/office/drawing/2014/main" id="{A2919F18-CE1E-4A5F-AFCF-D03BB40A5735}"/>
              </a:ext>
            </a:extLst>
          </p:cNvPr>
          <p:cNvSpPr txBox="1"/>
          <p:nvPr/>
        </p:nvSpPr>
        <p:spPr>
          <a:xfrm>
            <a:off x="7773188" y="3628200"/>
            <a:ext cx="582211" cy="307777"/>
          </a:xfrm>
          <a:prstGeom prst="rect">
            <a:avLst/>
          </a:prstGeom>
          <a:noFill/>
        </p:spPr>
        <p:txBody>
          <a:bodyPr wrap="none" rtlCol="0">
            <a:spAutoFit/>
          </a:bodyPr>
          <a:lstStyle/>
          <a:p>
            <a:r>
              <a:rPr lang="en-US" sz="1400" dirty="0"/>
              <a:t>2015</a:t>
            </a:r>
            <a:endParaRPr lang="en-US" dirty="0"/>
          </a:p>
        </p:txBody>
      </p:sp>
      <p:sp>
        <p:nvSpPr>
          <p:cNvPr id="63" name="TextBox 62">
            <a:extLst>
              <a:ext uri="{FF2B5EF4-FFF2-40B4-BE49-F238E27FC236}">
                <a16:creationId xmlns:a16="http://schemas.microsoft.com/office/drawing/2014/main" id="{93694850-2F96-4312-87D0-06765FC3D3A6}"/>
              </a:ext>
            </a:extLst>
          </p:cNvPr>
          <p:cNvSpPr txBox="1"/>
          <p:nvPr/>
        </p:nvSpPr>
        <p:spPr>
          <a:xfrm>
            <a:off x="8627551" y="3183544"/>
            <a:ext cx="582211" cy="307777"/>
          </a:xfrm>
          <a:prstGeom prst="rect">
            <a:avLst/>
          </a:prstGeom>
          <a:noFill/>
        </p:spPr>
        <p:txBody>
          <a:bodyPr wrap="none" rtlCol="0">
            <a:spAutoFit/>
          </a:bodyPr>
          <a:lstStyle/>
          <a:p>
            <a:r>
              <a:rPr lang="en-US" sz="1400" dirty="0"/>
              <a:t>2016</a:t>
            </a:r>
            <a:endParaRPr lang="en-US" dirty="0"/>
          </a:p>
        </p:txBody>
      </p:sp>
      <p:sp>
        <p:nvSpPr>
          <p:cNvPr id="64" name="TextBox 63">
            <a:extLst>
              <a:ext uri="{FF2B5EF4-FFF2-40B4-BE49-F238E27FC236}">
                <a16:creationId xmlns:a16="http://schemas.microsoft.com/office/drawing/2014/main" id="{2971EA63-F629-4696-BD05-C970E8A65115}"/>
              </a:ext>
            </a:extLst>
          </p:cNvPr>
          <p:cNvSpPr txBox="1"/>
          <p:nvPr/>
        </p:nvSpPr>
        <p:spPr>
          <a:xfrm>
            <a:off x="9487072" y="3628199"/>
            <a:ext cx="582211" cy="307777"/>
          </a:xfrm>
          <a:prstGeom prst="rect">
            <a:avLst/>
          </a:prstGeom>
          <a:noFill/>
        </p:spPr>
        <p:txBody>
          <a:bodyPr wrap="none" rtlCol="0">
            <a:spAutoFit/>
          </a:bodyPr>
          <a:lstStyle/>
          <a:p>
            <a:r>
              <a:rPr lang="en-US" sz="1400" dirty="0"/>
              <a:t>2017</a:t>
            </a:r>
            <a:endParaRPr lang="en-US" dirty="0"/>
          </a:p>
        </p:txBody>
      </p:sp>
      <p:sp>
        <p:nvSpPr>
          <p:cNvPr id="65" name="TextBox 5">
            <a:extLst>
              <a:ext uri="{FF2B5EF4-FFF2-40B4-BE49-F238E27FC236}">
                <a16:creationId xmlns:a16="http://schemas.microsoft.com/office/drawing/2014/main" id="{911E3BCD-AB8D-474B-9627-04DA17C473C7}"/>
              </a:ext>
            </a:extLst>
          </p:cNvPr>
          <p:cNvSpPr txBox="1"/>
          <p:nvPr/>
        </p:nvSpPr>
        <p:spPr>
          <a:xfrm>
            <a:off x="570947" y="4609254"/>
            <a:ext cx="1568632" cy="981038"/>
          </a:xfrm>
          <a:prstGeom prst="rect">
            <a:avLst/>
          </a:prstGeom>
          <a:solidFill>
            <a:schemeClr val="accent4"/>
          </a:solidFill>
          <a:ln w="28575">
            <a:solidFill>
              <a:schemeClr val="accent5">
                <a:lumMod val="50000"/>
              </a:schemeClr>
            </a:solidFill>
            <a:prstDash val="solid"/>
          </a:ln>
        </p:spPr>
        <p:txBody>
          <a:bodyPr wrap="square" lIns="57150" tIns="28575" rIns="57150" bIns="28575" rtlCol="0">
            <a:spAutoFit/>
          </a:bodyPr>
          <a:lstStyle/>
          <a:p>
            <a:pPr algn="ctr"/>
            <a:r>
              <a:rPr lang="en-US" sz="1000" dirty="0">
                <a:latin typeface="Lato Light" panose="020F0302020204030203"/>
              </a:rPr>
              <a:t>The corporation "Green Valley Panamá S.A" is incorporated. Constituted and existing under the laws of the Republic of Panama</a:t>
            </a:r>
            <a:endParaRPr lang="es-PA" sz="1000" dirty="0">
              <a:latin typeface="Lato Light" panose="020F0302020204030203"/>
            </a:endParaRPr>
          </a:p>
        </p:txBody>
      </p:sp>
      <p:cxnSp>
        <p:nvCxnSpPr>
          <p:cNvPr id="67" name="Straight Arrow Connector 66">
            <a:extLst>
              <a:ext uri="{FF2B5EF4-FFF2-40B4-BE49-F238E27FC236}">
                <a16:creationId xmlns:a16="http://schemas.microsoft.com/office/drawing/2014/main" id="{F2F2F7FF-65B3-4BEE-A78F-3321E12DCDA2}"/>
              </a:ext>
            </a:extLst>
          </p:cNvPr>
          <p:cNvCxnSpPr>
            <a:stCxn id="33" idx="4"/>
            <a:endCxn id="65" idx="0"/>
          </p:cNvCxnSpPr>
          <p:nvPr/>
        </p:nvCxnSpPr>
        <p:spPr>
          <a:xfrm flipH="1">
            <a:off x="1355263" y="3628201"/>
            <a:ext cx="2" cy="981053"/>
          </a:xfrm>
          <a:prstGeom prst="straightConnector1">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4E322FB6-AAC1-44E6-9405-692D441B6B3B}"/>
              </a:ext>
            </a:extLst>
          </p:cNvPr>
          <p:cNvSpPr/>
          <p:nvPr/>
        </p:nvSpPr>
        <p:spPr>
          <a:xfrm>
            <a:off x="1288864"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5">
            <a:extLst>
              <a:ext uri="{FF2B5EF4-FFF2-40B4-BE49-F238E27FC236}">
                <a16:creationId xmlns:a16="http://schemas.microsoft.com/office/drawing/2014/main" id="{77046437-5001-4090-AE9B-E7371259C08F}"/>
              </a:ext>
            </a:extLst>
          </p:cNvPr>
          <p:cNvSpPr txBox="1"/>
          <p:nvPr/>
        </p:nvSpPr>
        <p:spPr>
          <a:xfrm>
            <a:off x="2266388" y="1775359"/>
            <a:ext cx="1568632" cy="673261"/>
          </a:xfrm>
          <a:prstGeom prst="rect">
            <a:avLst/>
          </a:prstGeom>
          <a:solidFill>
            <a:schemeClr val="accent6">
              <a:lumMod val="40000"/>
              <a:lumOff val="60000"/>
            </a:schemeClr>
          </a:solidFill>
          <a:ln w="28575">
            <a:solidFill>
              <a:schemeClr val="accent5">
                <a:lumMod val="50000"/>
              </a:schemeClr>
            </a:solidFill>
            <a:prstDash val="solid"/>
          </a:ln>
        </p:spPr>
        <p:txBody>
          <a:bodyPr wrap="square" lIns="57150" tIns="28575" rIns="57150" bIns="28575" rtlCol="0">
            <a:spAutoFit/>
          </a:bodyPr>
          <a:lstStyle/>
          <a:p>
            <a:pPr algn="ctr"/>
            <a:r>
              <a:rPr lang="en-US" sz="1000" dirty="0">
                <a:latin typeface="Lato Light" panose="020F0302020204030203"/>
              </a:rPr>
              <a:t>Green Valley Panama gets all the permits to start the construction and sale of the project.</a:t>
            </a:r>
          </a:p>
        </p:txBody>
      </p:sp>
      <p:cxnSp>
        <p:nvCxnSpPr>
          <p:cNvPr id="70" name="Connector: Elbow 69">
            <a:extLst>
              <a:ext uri="{FF2B5EF4-FFF2-40B4-BE49-F238E27FC236}">
                <a16:creationId xmlns:a16="http://schemas.microsoft.com/office/drawing/2014/main" id="{3DB6CECE-3B3D-431F-90E3-F1E34608630C}"/>
              </a:ext>
            </a:extLst>
          </p:cNvPr>
          <p:cNvCxnSpPr>
            <a:stCxn id="48" idx="0"/>
            <a:endCxn id="68" idx="3"/>
          </p:cNvCxnSpPr>
          <p:nvPr/>
        </p:nvCxnSpPr>
        <p:spPr>
          <a:xfrm rot="16200000" flipV="1">
            <a:off x="3584192" y="2362818"/>
            <a:ext cx="1383410" cy="881753"/>
          </a:xfrm>
          <a:prstGeom prst="bentConnector2">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9D907C5E-B396-4F34-8586-729BC4B2EB96}"/>
              </a:ext>
            </a:extLst>
          </p:cNvPr>
          <p:cNvSpPr/>
          <p:nvPr/>
        </p:nvSpPr>
        <p:spPr>
          <a:xfrm>
            <a:off x="4650372"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5">
            <a:extLst>
              <a:ext uri="{FF2B5EF4-FFF2-40B4-BE49-F238E27FC236}">
                <a16:creationId xmlns:a16="http://schemas.microsoft.com/office/drawing/2014/main" id="{EAE595FE-8C4A-4004-B312-DB5333FF6BFE}"/>
              </a:ext>
            </a:extLst>
          </p:cNvPr>
          <p:cNvSpPr txBox="1"/>
          <p:nvPr/>
        </p:nvSpPr>
        <p:spPr>
          <a:xfrm>
            <a:off x="3641350" y="4613464"/>
            <a:ext cx="1568632" cy="981038"/>
          </a:xfrm>
          <a:prstGeom prst="rect">
            <a:avLst/>
          </a:prstGeom>
          <a:solidFill>
            <a:schemeClr val="accent5">
              <a:lumMod val="50000"/>
            </a:schemeClr>
          </a:solidFill>
          <a:ln w="28575">
            <a:solidFill>
              <a:schemeClr val="accent5">
                <a:lumMod val="50000"/>
              </a:schemeClr>
            </a:solidFill>
            <a:prstDash val="solid"/>
          </a:ln>
        </p:spPr>
        <p:txBody>
          <a:bodyPr wrap="square" lIns="57150" tIns="28575" rIns="57150" bIns="28575" rtlCol="0">
            <a:spAutoFit/>
          </a:bodyPr>
          <a:lstStyle/>
          <a:p>
            <a:pPr algn="ctr"/>
            <a:r>
              <a:rPr lang="en-US" sz="1000" dirty="0">
                <a:solidFill>
                  <a:schemeClr val="bg1"/>
                </a:solidFill>
                <a:latin typeface="Lato Light" panose="020F0302020204030203"/>
              </a:rPr>
              <a:t>Green Valley Panama starts its global management activity of the Green Valley project.</a:t>
            </a:r>
          </a:p>
          <a:p>
            <a:pPr algn="ctr"/>
            <a:r>
              <a:rPr lang="en-US" sz="1000" dirty="0">
                <a:solidFill>
                  <a:schemeClr val="bg1"/>
                </a:solidFill>
                <a:latin typeface="Lato Light" panose="020F0302020204030203"/>
              </a:rPr>
              <a:t>The sale of the first RM3 lands begins.</a:t>
            </a:r>
          </a:p>
        </p:txBody>
      </p:sp>
      <p:cxnSp>
        <p:nvCxnSpPr>
          <p:cNvPr id="72" name="Connector: Elbow 71">
            <a:extLst>
              <a:ext uri="{FF2B5EF4-FFF2-40B4-BE49-F238E27FC236}">
                <a16:creationId xmlns:a16="http://schemas.microsoft.com/office/drawing/2014/main" id="{C4F72C97-D9BF-4623-9473-5A8B6858D40D}"/>
              </a:ext>
            </a:extLst>
          </p:cNvPr>
          <p:cNvCxnSpPr>
            <a:cxnSpLocks/>
            <a:stCxn id="49" idx="4"/>
            <a:endCxn id="71" idx="3"/>
          </p:cNvCxnSpPr>
          <p:nvPr/>
        </p:nvCxnSpPr>
        <p:spPr>
          <a:xfrm rot="5400000">
            <a:off x="4645675" y="4192508"/>
            <a:ext cx="1475782" cy="347168"/>
          </a:xfrm>
          <a:prstGeom prst="bentConnector2">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5" name="TextBox 5">
            <a:extLst>
              <a:ext uri="{FF2B5EF4-FFF2-40B4-BE49-F238E27FC236}">
                <a16:creationId xmlns:a16="http://schemas.microsoft.com/office/drawing/2014/main" id="{3327FFC2-A2CB-4D2A-ADD3-BEF620BB3011}"/>
              </a:ext>
            </a:extLst>
          </p:cNvPr>
          <p:cNvSpPr txBox="1"/>
          <p:nvPr/>
        </p:nvSpPr>
        <p:spPr>
          <a:xfrm>
            <a:off x="5063938" y="1775359"/>
            <a:ext cx="1568632" cy="981038"/>
          </a:xfrm>
          <a:prstGeom prst="rect">
            <a:avLst/>
          </a:prstGeom>
          <a:solidFill>
            <a:srgbClr val="00B0F0"/>
          </a:solidFill>
          <a:ln w="28575">
            <a:solidFill>
              <a:schemeClr val="accent5">
                <a:lumMod val="50000"/>
              </a:schemeClr>
            </a:solidFill>
            <a:prstDash val="solid"/>
          </a:ln>
        </p:spPr>
        <p:txBody>
          <a:bodyPr wrap="square" lIns="57150" tIns="28575" rIns="57150" bIns="28575" rtlCol="0">
            <a:spAutoFit/>
          </a:bodyPr>
          <a:lstStyle>
            <a:defPPr>
              <a:defRPr lang="en-US"/>
            </a:defPPr>
            <a:lvl1pPr algn="ctr">
              <a:defRPr sz="1000">
                <a:latin typeface="Lato Light" panose="020F0302020204030203"/>
              </a:defRPr>
            </a:lvl1pPr>
          </a:lstStyle>
          <a:p>
            <a:r>
              <a:rPr lang="en-US" dirty="0"/>
              <a:t>Sales of single-family lots are continued in a sustainable manner and most of the low-density C1 lots are sold, as well as several RM3 lots.</a:t>
            </a:r>
            <a:endParaRPr lang="es-PA" dirty="0"/>
          </a:p>
        </p:txBody>
      </p:sp>
      <p:cxnSp>
        <p:nvCxnSpPr>
          <p:cNvPr id="76" name="Connector: Elbow 75">
            <a:extLst>
              <a:ext uri="{FF2B5EF4-FFF2-40B4-BE49-F238E27FC236}">
                <a16:creationId xmlns:a16="http://schemas.microsoft.com/office/drawing/2014/main" id="{FF8395D5-2912-42D4-BB59-1F693A42631C}"/>
              </a:ext>
            </a:extLst>
          </p:cNvPr>
          <p:cNvCxnSpPr>
            <a:cxnSpLocks/>
            <a:stCxn id="50" idx="0"/>
            <a:endCxn id="75" idx="2"/>
          </p:cNvCxnSpPr>
          <p:nvPr/>
        </p:nvCxnSpPr>
        <p:spPr>
          <a:xfrm rot="16200000" flipV="1">
            <a:off x="5753390" y="2851262"/>
            <a:ext cx="739003" cy="549273"/>
          </a:xfrm>
          <a:prstGeom prst="bentConnector3">
            <a:avLst>
              <a:gd name="adj1" fmla="val 50000"/>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9" name="TextBox 5">
            <a:extLst>
              <a:ext uri="{FF2B5EF4-FFF2-40B4-BE49-F238E27FC236}">
                <a16:creationId xmlns:a16="http://schemas.microsoft.com/office/drawing/2014/main" id="{E274304E-6D6B-4576-A41D-D91059DD2E24}"/>
              </a:ext>
            </a:extLst>
          </p:cNvPr>
          <p:cNvSpPr txBox="1"/>
          <p:nvPr/>
        </p:nvSpPr>
        <p:spPr>
          <a:xfrm>
            <a:off x="5844074" y="4609254"/>
            <a:ext cx="1568632" cy="1288814"/>
          </a:xfrm>
          <a:prstGeom prst="rect">
            <a:avLst/>
          </a:prstGeom>
          <a:solidFill>
            <a:srgbClr val="66CCFF"/>
          </a:solidFill>
          <a:ln w="28575">
            <a:solidFill>
              <a:schemeClr val="accent5">
                <a:lumMod val="50000"/>
              </a:schemeClr>
            </a:solidFill>
            <a:prstDash val="solid"/>
          </a:ln>
        </p:spPr>
        <p:txBody>
          <a:bodyPr wrap="square" lIns="57150" tIns="28575" rIns="57150" bIns="28575" rtlCol="0">
            <a:spAutoFit/>
          </a:bodyPr>
          <a:lstStyle/>
          <a:p>
            <a:pPr algn="ctr"/>
            <a:r>
              <a:rPr lang="en-US" sz="1000" dirty="0">
                <a:latin typeface="Lato Light" panose="020F0302020204030203"/>
              </a:rPr>
              <a:t>The sale of institutional land to promoters for the construction of schools, clinics and sports centers is achieved, positioning the project among the most relevant in the Republic of Panama.</a:t>
            </a:r>
          </a:p>
        </p:txBody>
      </p:sp>
      <p:cxnSp>
        <p:nvCxnSpPr>
          <p:cNvPr id="80" name="Connector: Elbow 79">
            <a:extLst>
              <a:ext uri="{FF2B5EF4-FFF2-40B4-BE49-F238E27FC236}">
                <a16:creationId xmlns:a16="http://schemas.microsoft.com/office/drawing/2014/main" id="{4C435B54-A5DE-4CD3-B027-DE07551B2740}"/>
              </a:ext>
            </a:extLst>
          </p:cNvPr>
          <p:cNvCxnSpPr>
            <a:cxnSpLocks/>
            <a:stCxn id="51" idx="4"/>
            <a:endCxn id="79" idx="0"/>
          </p:cNvCxnSpPr>
          <p:nvPr/>
        </p:nvCxnSpPr>
        <p:spPr>
          <a:xfrm rot="5400000">
            <a:off x="6442621" y="3813970"/>
            <a:ext cx="981053" cy="609514"/>
          </a:xfrm>
          <a:prstGeom prst="bentConnector3">
            <a:avLst>
              <a:gd name="adj1" fmla="val 50000"/>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TextBox 5">
            <a:extLst>
              <a:ext uri="{FF2B5EF4-FFF2-40B4-BE49-F238E27FC236}">
                <a16:creationId xmlns:a16="http://schemas.microsoft.com/office/drawing/2014/main" id="{A9AD5C72-BDFD-407B-A4A3-2D8CBC2A69F1}"/>
              </a:ext>
            </a:extLst>
          </p:cNvPr>
          <p:cNvSpPr txBox="1"/>
          <p:nvPr/>
        </p:nvSpPr>
        <p:spPr>
          <a:xfrm>
            <a:off x="7458329" y="1603578"/>
            <a:ext cx="1568632" cy="1288814"/>
          </a:xfrm>
          <a:prstGeom prst="rect">
            <a:avLst/>
          </a:prstGeom>
          <a:solidFill>
            <a:srgbClr val="C00000"/>
          </a:solidFill>
          <a:ln w="28575">
            <a:solidFill>
              <a:schemeClr val="accent5">
                <a:lumMod val="50000"/>
              </a:schemeClr>
            </a:solidFill>
            <a:prstDash val="solid"/>
          </a:ln>
        </p:spPr>
        <p:txBody>
          <a:bodyPr wrap="square" lIns="57150" tIns="28575" rIns="57150" bIns="28575" rtlCol="0">
            <a:spAutoFit/>
          </a:bodyPr>
          <a:lstStyle>
            <a:defPPr>
              <a:defRPr lang="en-US"/>
            </a:defPPr>
            <a:lvl1pPr algn="ctr">
              <a:defRPr sz="1000">
                <a:latin typeface="Lato Light" panose="020F0302020204030203"/>
              </a:defRPr>
            </a:lvl1pPr>
          </a:lstStyle>
          <a:p>
            <a:r>
              <a:rPr lang="en-US" dirty="0">
                <a:solidFill>
                  <a:schemeClr val="bg1"/>
                </a:solidFill>
              </a:rPr>
              <a:t>At the beginning of the year, sales of the first high-density commercial lot for the Shopping Center were closed, the sale of several lots of RM3 continued, and the residential lots finished..</a:t>
            </a:r>
          </a:p>
        </p:txBody>
      </p:sp>
      <p:cxnSp>
        <p:nvCxnSpPr>
          <p:cNvPr id="84" name="Connector: Elbow 83">
            <a:extLst>
              <a:ext uri="{FF2B5EF4-FFF2-40B4-BE49-F238E27FC236}">
                <a16:creationId xmlns:a16="http://schemas.microsoft.com/office/drawing/2014/main" id="{7159D26B-3FAF-485B-A29C-E280F20474F3}"/>
              </a:ext>
            </a:extLst>
          </p:cNvPr>
          <p:cNvCxnSpPr>
            <a:cxnSpLocks/>
            <a:stCxn id="52" idx="0"/>
            <a:endCxn id="83" idx="2"/>
          </p:cNvCxnSpPr>
          <p:nvPr/>
        </p:nvCxnSpPr>
        <p:spPr>
          <a:xfrm rot="5400000" flipH="1" flipV="1">
            <a:off x="7858959" y="3111714"/>
            <a:ext cx="603008" cy="164364"/>
          </a:xfrm>
          <a:prstGeom prst="bentConnector3">
            <a:avLst>
              <a:gd name="adj1" fmla="val 50000"/>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8" name="TextBox 5">
            <a:extLst>
              <a:ext uri="{FF2B5EF4-FFF2-40B4-BE49-F238E27FC236}">
                <a16:creationId xmlns:a16="http://schemas.microsoft.com/office/drawing/2014/main" id="{C2AE1F45-2B70-4AE2-871E-D89B0EB29C5C}"/>
              </a:ext>
            </a:extLst>
          </p:cNvPr>
          <p:cNvSpPr txBox="1"/>
          <p:nvPr/>
        </p:nvSpPr>
        <p:spPr>
          <a:xfrm>
            <a:off x="9211947" y="4604507"/>
            <a:ext cx="1568632" cy="1288814"/>
          </a:xfrm>
          <a:prstGeom prst="rect">
            <a:avLst/>
          </a:prstGeom>
          <a:solidFill>
            <a:schemeClr val="bg2"/>
          </a:solidFill>
          <a:ln w="28575">
            <a:solidFill>
              <a:schemeClr val="accent5">
                <a:lumMod val="50000"/>
              </a:schemeClr>
            </a:solidFill>
            <a:prstDash val="solid"/>
          </a:ln>
        </p:spPr>
        <p:txBody>
          <a:bodyPr wrap="square" lIns="57150" tIns="28575" rIns="57150" bIns="28575" rtlCol="0">
            <a:spAutoFit/>
          </a:bodyPr>
          <a:lstStyle/>
          <a:p>
            <a:pPr algn="ctr"/>
            <a:r>
              <a:rPr lang="en-US" sz="1000" dirty="0">
                <a:latin typeface="Lato Light" panose="020F0302020204030203"/>
              </a:rPr>
              <a:t>The sale of institutional land to promoters for the construction of schools, clinics and sports centers is achieved, positioning the project among the most relevant in the Republic of Panama.</a:t>
            </a:r>
          </a:p>
        </p:txBody>
      </p:sp>
      <p:cxnSp>
        <p:nvCxnSpPr>
          <p:cNvPr id="89" name="Connector: Elbow 88">
            <a:extLst>
              <a:ext uri="{FF2B5EF4-FFF2-40B4-BE49-F238E27FC236}">
                <a16:creationId xmlns:a16="http://schemas.microsoft.com/office/drawing/2014/main" id="{8B8AAB2D-9390-404A-A45A-B5AB3A1A3C9B}"/>
              </a:ext>
            </a:extLst>
          </p:cNvPr>
          <p:cNvCxnSpPr>
            <a:cxnSpLocks/>
            <a:stCxn id="53" idx="4"/>
            <a:endCxn id="88" idx="1"/>
          </p:cNvCxnSpPr>
          <p:nvPr/>
        </p:nvCxnSpPr>
        <p:spPr>
          <a:xfrm rot="16200000" flipH="1">
            <a:off x="8254946" y="4291912"/>
            <a:ext cx="1620713" cy="293289"/>
          </a:xfrm>
          <a:prstGeom prst="bentConnector2">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2" name="TextBox 5">
            <a:extLst>
              <a:ext uri="{FF2B5EF4-FFF2-40B4-BE49-F238E27FC236}">
                <a16:creationId xmlns:a16="http://schemas.microsoft.com/office/drawing/2014/main" id="{EE6ABDDF-F853-4B2C-B884-8D4FD4BEA9E9}"/>
              </a:ext>
            </a:extLst>
          </p:cNvPr>
          <p:cNvSpPr txBox="1"/>
          <p:nvPr/>
        </p:nvSpPr>
        <p:spPr>
          <a:xfrm>
            <a:off x="9902689" y="1621471"/>
            <a:ext cx="1568632" cy="1288814"/>
          </a:xfrm>
          <a:prstGeom prst="rect">
            <a:avLst/>
          </a:prstGeom>
          <a:solidFill>
            <a:srgbClr val="006699"/>
          </a:solidFill>
          <a:ln w="28575">
            <a:solidFill>
              <a:schemeClr val="accent5">
                <a:lumMod val="50000"/>
              </a:schemeClr>
            </a:solidFill>
            <a:prstDash val="solid"/>
          </a:ln>
        </p:spPr>
        <p:txBody>
          <a:bodyPr wrap="square" lIns="57150" tIns="28575" rIns="57150" bIns="28575" rtlCol="0">
            <a:spAutoFit/>
          </a:bodyPr>
          <a:lstStyle>
            <a:defPPr>
              <a:defRPr lang="en-US"/>
            </a:defPPr>
            <a:lvl1pPr algn="ctr">
              <a:defRPr sz="1000">
                <a:latin typeface="Lato Light" panose="020F0302020204030203"/>
              </a:defRPr>
            </a:lvl1pPr>
          </a:lstStyle>
          <a:p>
            <a:r>
              <a:rPr lang="en-US" dirty="0">
                <a:solidFill>
                  <a:schemeClr val="bg1"/>
                </a:solidFill>
              </a:rPr>
              <a:t>Construction work begins on the "Metropolitan School of Panama". The construction of the first single-family home is completed. Sales of lots of land continue, both to developers and end users</a:t>
            </a:r>
          </a:p>
        </p:txBody>
      </p:sp>
      <p:cxnSp>
        <p:nvCxnSpPr>
          <p:cNvPr id="93" name="Connector: Elbow 92">
            <a:extLst>
              <a:ext uri="{FF2B5EF4-FFF2-40B4-BE49-F238E27FC236}">
                <a16:creationId xmlns:a16="http://schemas.microsoft.com/office/drawing/2014/main" id="{8CEF825A-4507-45DD-89B5-68EC9AFE7C3B}"/>
              </a:ext>
            </a:extLst>
          </p:cNvPr>
          <p:cNvCxnSpPr>
            <a:cxnSpLocks/>
            <a:stCxn id="54" idx="0"/>
            <a:endCxn id="92" idx="2"/>
          </p:cNvCxnSpPr>
          <p:nvPr/>
        </p:nvCxnSpPr>
        <p:spPr>
          <a:xfrm rot="5400000" flipH="1" flipV="1">
            <a:off x="9930463" y="2738858"/>
            <a:ext cx="585115" cy="927970"/>
          </a:xfrm>
          <a:prstGeom prst="bentConnector3">
            <a:avLst>
              <a:gd name="adj1" fmla="val 50000"/>
            </a:avLst>
          </a:prstGeom>
          <a:ln w="28575">
            <a:solidFill>
              <a:srgbClr val="C00000"/>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A70B1C7A-62BF-4EFD-9A04-1885A0BCB961}"/>
              </a:ext>
            </a:extLst>
          </p:cNvPr>
          <p:cNvSpPr/>
          <p:nvPr/>
        </p:nvSpPr>
        <p:spPr>
          <a:xfrm>
            <a:off x="5490749"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23B8D92F-3F1B-48C6-BABD-3154EBB8AC48}"/>
              </a:ext>
            </a:extLst>
          </p:cNvPr>
          <p:cNvSpPr/>
          <p:nvPr/>
        </p:nvSpPr>
        <p:spPr>
          <a:xfrm>
            <a:off x="6331126"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82D10791-565A-43ED-9B63-EFB9BA80141A}"/>
              </a:ext>
            </a:extLst>
          </p:cNvPr>
          <p:cNvSpPr/>
          <p:nvPr/>
        </p:nvSpPr>
        <p:spPr>
          <a:xfrm>
            <a:off x="7171503"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4EF42BDA-F729-43FB-BB7A-0AD4A6748AB4}"/>
              </a:ext>
            </a:extLst>
          </p:cNvPr>
          <p:cNvSpPr/>
          <p:nvPr/>
        </p:nvSpPr>
        <p:spPr>
          <a:xfrm>
            <a:off x="8011880"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E1459D9E-B591-49C5-87D8-3BABA5D72241}"/>
              </a:ext>
            </a:extLst>
          </p:cNvPr>
          <p:cNvSpPr/>
          <p:nvPr/>
        </p:nvSpPr>
        <p:spPr>
          <a:xfrm>
            <a:off x="8852257"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80E5813-41F3-42E3-B129-79713AD94988}"/>
              </a:ext>
            </a:extLst>
          </p:cNvPr>
          <p:cNvSpPr/>
          <p:nvPr/>
        </p:nvSpPr>
        <p:spPr>
          <a:xfrm>
            <a:off x="9692634" y="3495400"/>
            <a:ext cx="132801" cy="132801"/>
          </a:xfrm>
          <a:prstGeom prst="ellipse">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9253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EF451-A850-434A-AF41-CBBE5012C2A7}"/>
              </a:ext>
            </a:extLst>
          </p:cNvPr>
          <p:cNvSpPr>
            <a:spLocks noGrp="1"/>
          </p:cNvSpPr>
          <p:nvPr>
            <p:ph type="title"/>
          </p:nvPr>
        </p:nvSpPr>
        <p:spPr>
          <a:xfrm>
            <a:off x="838200" y="365125"/>
            <a:ext cx="10515600" cy="1325563"/>
          </a:xfrm>
        </p:spPr>
        <p:txBody>
          <a:bodyPr>
            <a:normAutofit/>
          </a:bodyPr>
          <a:lstStyle/>
          <a:p>
            <a:r>
              <a:rPr lang="en-US" b="1" dirty="0">
                <a:latin typeface="Arial" panose="020B0604020202020204" pitchFamily="34" charset="0"/>
                <a:cs typeface="Arial" panose="020B0604020202020204" pitchFamily="34" charset="0"/>
              </a:rPr>
              <a:t>Disclaimer</a:t>
            </a:r>
            <a:endParaRPr lang="en-US" dirty="0">
              <a:latin typeface="Arial" panose="020B0604020202020204" pitchFamily="34" charset="0"/>
              <a:cs typeface="Arial" panose="020B0604020202020204" pitchFamily="34" charset="0"/>
            </a:endParaRPr>
          </a:p>
        </p:txBody>
      </p:sp>
      <p:graphicFrame>
        <p:nvGraphicFramePr>
          <p:cNvPr id="5" name="Content Placeholder 2">
            <a:extLst>
              <a:ext uri="{FF2B5EF4-FFF2-40B4-BE49-F238E27FC236}">
                <a16:creationId xmlns:a16="http://schemas.microsoft.com/office/drawing/2014/main" id="{D922A943-8465-49CE-B494-37337DDC5034}"/>
              </a:ext>
            </a:extLst>
          </p:cNvPr>
          <p:cNvGraphicFramePr>
            <a:graphicFrameLocks noGrp="1"/>
          </p:cNvGraphicFramePr>
          <p:nvPr>
            <p:ph idx="1"/>
            <p:extLst>
              <p:ext uri="{D42A27DB-BD31-4B8C-83A1-F6EECF244321}">
                <p14:modId xmlns:p14="http://schemas.microsoft.com/office/powerpoint/2010/main" val="17607749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317785D5-F70A-41FD-85FA-591B5372C55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706523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6F7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DBC3E5C-A57B-42EB-896B-D3CB3A3EF61F}"/>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SITE PLANNING</a:t>
            </a:r>
          </a:p>
        </p:txBody>
      </p:sp>
      <p:pic>
        <p:nvPicPr>
          <p:cNvPr id="5" name="Imagen 8" descr="Imagen que contiene texto, mapa&#10;&#10;Descripción generada con confianza muy alta">
            <a:extLst>
              <a:ext uri="{FF2B5EF4-FFF2-40B4-BE49-F238E27FC236}">
                <a16:creationId xmlns:a16="http://schemas.microsoft.com/office/drawing/2014/main" id="{8BB5C6B4-94B1-427C-9C6B-41CCBFC514C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038600" y="1457172"/>
            <a:ext cx="7188199" cy="2803399"/>
          </a:xfrm>
          <a:prstGeom prst="rect">
            <a:avLst/>
          </a:prstGeom>
        </p:spPr>
      </p:pic>
      <p:sp>
        <p:nvSpPr>
          <p:cNvPr id="3" name="Content Placeholder 2">
            <a:extLst>
              <a:ext uri="{FF2B5EF4-FFF2-40B4-BE49-F238E27FC236}">
                <a16:creationId xmlns:a16="http://schemas.microsoft.com/office/drawing/2014/main" id="{39E24D87-9C0E-4CDB-9C64-96E981849ECF}"/>
              </a:ext>
            </a:extLst>
          </p:cNvPr>
          <p:cNvSpPr>
            <a:spLocks noGrp="1"/>
          </p:cNvSpPr>
          <p:nvPr>
            <p:ph idx="1"/>
          </p:nvPr>
        </p:nvSpPr>
        <p:spPr>
          <a:xfrm>
            <a:off x="4038600" y="4884873"/>
            <a:ext cx="7188199" cy="1292090"/>
          </a:xfrm>
        </p:spPr>
        <p:txBody>
          <a:bodyPr>
            <a:normAutofit/>
          </a:bodyPr>
          <a:lstStyle/>
          <a:p>
            <a:pPr marL="0" indent="0" algn="ctr">
              <a:buNone/>
            </a:pPr>
            <a:r>
              <a:rPr lang="en-US"/>
              <a:t>The project of  200 hectares of land is divided into 7 phases of construction.</a:t>
            </a:r>
          </a:p>
          <a:p>
            <a:pPr marL="0" indent="0" algn="ctr">
              <a:buNone/>
            </a:pPr>
            <a:endParaRPr lang="en-US"/>
          </a:p>
        </p:txBody>
      </p:sp>
      <p:pic>
        <p:nvPicPr>
          <p:cNvPr id="4" name="Picture 3">
            <a:extLst>
              <a:ext uri="{FF2B5EF4-FFF2-40B4-BE49-F238E27FC236}">
                <a16:creationId xmlns:a16="http://schemas.microsoft.com/office/drawing/2014/main" id="{D75E5287-914E-4FAC-B07B-BFA9810D858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535893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6" descr="Imagen que contiene texto, mapa&#10;&#10;Descripción generada con confianza muy alta">
            <a:extLst>
              <a:ext uri="{FF2B5EF4-FFF2-40B4-BE49-F238E27FC236}">
                <a16:creationId xmlns:a16="http://schemas.microsoft.com/office/drawing/2014/main" id="{BE84E550-1946-49F4-8FAA-33CF7402EA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8413" y="1370297"/>
            <a:ext cx="7411347" cy="3083946"/>
          </a:xfrm>
          <a:prstGeom prst="rect">
            <a:avLst/>
          </a:prstGeom>
        </p:spPr>
      </p:pic>
      <p:sp>
        <p:nvSpPr>
          <p:cNvPr id="2" name="Title 1">
            <a:extLst>
              <a:ext uri="{FF2B5EF4-FFF2-40B4-BE49-F238E27FC236}">
                <a16:creationId xmlns:a16="http://schemas.microsoft.com/office/drawing/2014/main" id="{1E2B784D-884F-4177-90B3-C78260187AB6}"/>
              </a:ext>
            </a:extLst>
          </p:cNvPr>
          <p:cNvSpPr>
            <a:spLocks noGrp="1"/>
          </p:cNvSpPr>
          <p:nvPr>
            <p:ph type="title"/>
          </p:nvPr>
        </p:nvSpPr>
        <p:spPr/>
        <p:txBody>
          <a:bodyPr/>
          <a:lstStyle/>
          <a:p>
            <a:r>
              <a:rPr lang="en-US" dirty="0"/>
              <a:t>ZONING</a:t>
            </a:r>
          </a:p>
        </p:txBody>
      </p:sp>
      <p:pic>
        <p:nvPicPr>
          <p:cNvPr id="4" name="Picture 3">
            <a:extLst>
              <a:ext uri="{FF2B5EF4-FFF2-40B4-BE49-F238E27FC236}">
                <a16:creationId xmlns:a16="http://schemas.microsoft.com/office/drawing/2014/main" id="{BE7929F7-8821-441F-84B9-E4A168BD010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
        <p:nvSpPr>
          <p:cNvPr id="5" name="CuadroTexto 45">
            <a:extLst>
              <a:ext uri="{FF2B5EF4-FFF2-40B4-BE49-F238E27FC236}">
                <a16:creationId xmlns:a16="http://schemas.microsoft.com/office/drawing/2014/main" id="{4C8E1D85-8C7C-413B-B670-531EEC39CA1A}"/>
              </a:ext>
            </a:extLst>
          </p:cNvPr>
          <p:cNvSpPr txBox="1"/>
          <p:nvPr/>
        </p:nvSpPr>
        <p:spPr>
          <a:xfrm>
            <a:off x="1431130" y="4130675"/>
            <a:ext cx="3578242"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R3:  LOW DENSITY RESIDENTIAL (HOUSES)</a:t>
            </a:r>
            <a:endParaRPr lang="en-US" sz="1200" dirty="0">
              <a:latin typeface="+mj-lt"/>
              <a:ea typeface="Lato Light" charset="0"/>
              <a:cs typeface="DokChampa" panose="020B0604020202020204" pitchFamily="34" charset="-34"/>
            </a:endParaRPr>
          </a:p>
        </p:txBody>
      </p:sp>
      <p:sp>
        <p:nvSpPr>
          <p:cNvPr id="6" name="CuadroTexto 46">
            <a:extLst>
              <a:ext uri="{FF2B5EF4-FFF2-40B4-BE49-F238E27FC236}">
                <a16:creationId xmlns:a16="http://schemas.microsoft.com/office/drawing/2014/main" id="{386AA050-C47F-47F6-AA19-816C97521691}"/>
              </a:ext>
            </a:extLst>
          </p:cNvPr>
          <p:cNvSpPr txBox="1"/>
          <p:nvPr/>
        </p:nvSpPr>
        <p:spPr>
          <a:xfrm>
            <a:off x="1431130" y="4683577"/>
            <a:ext cx="5035008"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RM3: HIGH DENSITY RESIDENTIAL (SKYSCRAPERS)</a:t>
            </a:r>
            <a:endParaRPr lang="en-US" sz="1200" dirty="0">
              <a:latin typeface="+mj-lt"/>
              <a:ea typeface="Lato Light" charset="0"/>
              <a:cs typeface="DokChampa" panose="020B0604020202020204" pitchFamily="34" charset="-34"/>
            </a:endParaRPr>
          </a:p>
        </p:txBody>
      </p:sp>
      <p:sp>
        <p:nvSpPr>
          <p:cNvPr id="7" name="CuadroTexto 47">
            <a:extLst>
              <a:ext uri="{FF2B5EF4-FFF2-40B4-BE49-F238E27FC236}">
                <a16:creationId xmlns:a16="http://schemas.microsoft.com/office/drawing/2014/main" id="{051E3579-4356-4E32-83D3-951F32E1CB66}"/>
              </a:ext>
            </a:extLst>
          </p:cNvPr>
          <p:cNvSpPr txBox="1"/>
          <p:nvPr/>
        </p:nvSpPr>
        <p:spPr>
          <a:xfrm>
            <a:off x="1431130" y="4407126"/>
            <a:ext cx="5170862"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RM: MEDIUM DENSITY RESIDENTIAL (6 STOREY BUILDINGS)</a:t>
            </a:r>
            <a:endParaRPr lang="en-US" sz="1200" dirty="0">
              <a:latin typeface="+mj-lt"/>
              <a:ea typeface="Lato Light" charset="0"/>
              <a:cs typeface="DokChampa" panose="020B0604020202020204" pitchFamily="34" charset="-34"/>
            </a:endParaRPr>
          </a:p>
        </p:txBody>
      </p:sp>
      <p:sp>
        <p:nvSpPr>
          <p:cNvPr id="8" name="CuadroTexto 48">
            <a:extLst>
              <a:ext uri="{FF2B5EF4-FFF2-40B4-BE49-F238E27FC236}">
                <a16:creationId xmlns:a16="http://schemas.microsoft.com/office/drawing/2014/main" id="{1C2EE8CF-94BD-4B77-8EBB-67DB30F5AE9D}"/>
              </a:ext>
            </a:extLst>
          </p:cNvPr>
          <p:cNvSpPr txBox="1"/>
          <p:nvPr/>
        </p:nvSpPr>
        <p:spPr>
          <a:xfrm>
            <a:off x="1431130" y="5789381"/>
            <a:ext cx="6682679"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Siu2: INSTITUTIONAL (SCHOOLS, POLICE STATIONS AND PUBLIC SERVICES)</a:t>
            </a:r>
            <a:endParaRPr lang="en-US" sz="1200" dirty="0">
              <a:latin typeface="+mj-lt"/>
              <a:ea typeface="Lato Light" charset="0"/>
              <a:cs typeface="DokChampa" panose="020B0604020202020204" pitchFamily="34" charset="-34"/>
            </a:endParaRPr>
          </a:p>
        </p:txBody>
      </p:sp>
      <p:sp>
        <p:nvSpPr>
          <p:cNvPr id="9" name="CuadroTexto 49">
            <a:extLst>
              <a:ext uri="{FF2B5EF4-FFF2-40B4-BE49-F238E27FC236}">
                <a16:creationId xmlns:a16="http://schemas.microsoft.com/office/drawing/2014/main" id="{B9CCFACD-9E49-4ADB-825E-8F2A7ECFA0AB}"/>
              </a:ext>
            </a:extLst>
          </p:cNvPr>
          <p:cNvSpPr txBox="1"/>
          <p:nvPr/>
        </p:nvSpPr>
        <p:spPr>
          <a:xfrm>
            <a:off x="1431130" y="4960028"/>
            <a:ext cx="5271715"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C1: LOW DENSITY COMMERCIAL (2 STOREY COMMERCIAL PLAZAS)</a:t>
            </a:r>
            <a:endParaRPr lang="en-US" sz="1200" dirty="0">
              <a:latin typeface="+mj-lt"/>
              <a:ea typeface="Lato Light" charset="0"/>
              <a:cs typeface="DokChampa" panose="020B0604020202020204" pitchFamily="34" charset="-34"/>
            </a:endParaRPr>
          </a:p>
        </p:txBody>
      </p:sp>
      <p:sp>
        <p:nvSpPr>
          <p:cNvPr id="10" name="CuadroTexto 50">
            <a:extLst>
              <a:ext uri="{FF2B5EF4-FFF2-40B4-BE49-F238E27FC236}">
                <a16:creationId xmlns:a16="http://schemas.microsoft.com/office/drawing/2014/main" id="{8282DB7E-B08A-4A62-99C0-6C9C798BB78C}"/>
              </a:ext>
            </a:extLst>
          </p:cNvPr>
          <p:cNvSpPr txBox="1"/>
          <p:nvPr/>
        </p:nvSpPr>
        <p:spPr>
          <a:xfrm>
            <a:off x="1431130" y="5236479"/>
            <a:ext cx="4266109"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C2: HIGH DENSITY COMMERCIAL (MALLS)</a:t>
            </a:r>
            <a:endParaRPr lang="en-US" sz="1200" dirty="0">
              <a:latin typeface="+mj-lt"/>
              <a:ea typeface="Lato Light" charset="0"/>
              <a:cs typeface="DokChampa" panose="020B0604020202020204" pitchFamily="34" charset="-34"/>
            </a:endParaRPr>
          </a:p>
        </p:txBody>
      </p:sp>
      <p:sp>
        <p:nvSpPr>
          <p:cNvPr id="11" name="CuadroTexto 51">
            <a:extLst>
              <a:ext uri="{FF2B5EF4-FFF2-40B4-BE49-F238E27FC236}">
                <a16:creationId xmlns:a16="http://schemas.microsoft.com/office/drawing/2014/main" id="{2D6FB141-5DD8-4779-ACA1-235C5710D241}"/>
              </a:ext>
            </a:extLst>
          </p:cNvPr>
          <p:cNvSpPr txBox="1"/>
          <p:nvPr/>
        </p:nvSpPr>
        <p:spPr>
          <a:xfrm>
            <a:off x="1431130" y="5512930"/>
            <a:ext cx="5281537"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C2: COMMERCIAL RECREATIONAL (SPORTS CENTERS)</a:t>
            </a:r>
            <a:endParaRPr lang="en-US" sz="1200" dirty="0">
              <a:latin typeface="+mj-lt"/>
              <a:ea typeface="Lato Light" charset="0"/>
              <a:cs typeface="DokChampa" panose="020B0604020202020204" pitchFamily="34" charset="-34"/>
            </a:endParaRPr>
          </a:p>
        </p:txBody>
      </p:sp>
      <p:sp>
        <p:nvSpPr>
          <p:cNvPr id="12" name="CuadroTexto 52">
            <a:extLst>
              <a:ext uri="{FF2B5EF4-FFF2-40B4-BE49-F238E27FC236}">
                <a16:creationId xmlns:a16="http://schemas.microsoft.com/office/drawing/2014/main" id="{BD2736F7-EEA6-4F52-9324-6306767D6266}"/>
              </a:ext>
            </a:extLst>
          </p:cNvPr>
          <p:cNvSpPr txBox="1"/>
          <p:nvPr/>
        </p:nvSpPr>
        <p:spPr>
          <a:xfrm>
            <a:off x="1431130" y="6065835"/>
            <a:ext cx="7511458" cy="242374"/>
          </a:xfrm>
          <a:prstGeom prst="rect">
            <a:avLst/>
          </a:prstGeom>
          <a:noFill/>
          <a:ln>
            <a:noFill/>
          </a:ln>
        </p:spPr>
        <p:txBody>
          <a:bodyPr wrap="square" lIns="57150" tIns="28575" rIns="57150" bIns="28575" rtlCol="0">
            <a:spAutoFit/>
          </a:bodyPr>
          <a:lstStyle/>
          <a:p>
            <a:r>
              <a:rPr lang="es-PA" sz="1200" dirty="0">
                <a:latin typeface="+mj-lt"/>
                <a:ea typeface="Lato Light" charset="0"/>
                <a:cs typeface="DokChampa" panose="020B0604020202020204" pitchFamily="34" charset="-34"/>
              </a:rPr>
              <a:t>RM3-C2: MIXED RESIDENTIAL AND HIGH DENSITY COMMERCIAL (MIXED USE SKYSCRAPERS)</a:t>
            </a:r>
            <a:endParaRPr lang="en-US" sz="1200" dirty="0">
              <a:latin typeface="+mj-lt"/>
              <a:ea typeface="Lato Light" charset="0"/>
              <a:cs typeface="DokChampa" panose="020B0604020202020204" pitchFamily="34" charset="-34"/>
            </a:endParaRPr>
          </a:p>
        </p:txBody>
      </p:sp>
      <p:sp>
        <p:nvSpPr>
          <p:cNvPr id="13" name="Rectángulo 53">
            <a:extLst>
              <a:ext uri="{FF2B5EF4-FFF2-40B4-BE49-F238E27FC236}">
                <a16:creationId xmlns:a16="http://schemas.microsoft.com/office/drawing/2014/main" id="{F0E67271-A4BC-4F18-8C71-93550E97750E}"/>
              </a:ext>
            </a:extLst>
          </p:cNvPr>
          <p:cNvSpPr/>
          <p:nvPr/>
        </p:nvSpPr>
        <p:spPr>
          <a:xfrm>
            <a:off x="838200" y="4221673"/>
            <a:ext cx="592931" cy="127125"/>
          </a:xfrm>
          <a:prstGeom prst="rect">
            <a:avLst/>
          </a:prstGeom>
          <a:solidFill>
            <a:srgbClr val="FCFF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4" name="Rectángulo 54">
            <a:extLst>
              <a:ext uri="{FF2B5EF4-FFF2-40B4-BE49-F238E27FC236}">
                <a16:creationId xmlns:a16="http://schemas.microsoft.com/office/drawing/2014/main" id="{86659AAC-5814-4B77-BBE4-5A7C6A3EA87D}"/>
              </a:ext>
            </a:extLst>
          </p:cNvPr>
          <p:cNvSpPr/>
          <p:nvPr/>
        </p:nvSpPr>
        <p:spPr>
          <a:xfrm>
            <a:off x="838200" y="4492410"/>
            <a:ext cx="592931" cy="127125"/>
          </a:xfrm>
          <a:prstGeom prst="rect">
            <a:avLst/>
          </a:prstGeom>
          <a:solidFill>
            <a:srgbClr val="FEB26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5" name="Rectángulo 55">
            <a:extLst>
              <a:ext uri="{FF2B5EF4-FFF2-40B4-BE49-F238E27FC236}">
                <a16:creationId xmlns:a16="http://schemas.microsoft.com/office/drawing/2014/main" id="{6E7EEAED-1C17-426C-9900-8579E23B2477}"/>
              </a:ext>
            </a:extLst>
          </p:cNvPr>
          <p:cNvSpPr/>
          <p:nvPr/>
        </p:nvSpPr>
        <p:spPr>
          <a:xfrm>
            <a:off x="838200" y="4763147"/>
            <a:ext cx="592931" cy="127125"/>
          </a:xfrm>
          <a:prstGeom prst="rect">
            <a:avLst/>
          </a:prstGeom>
          <a:solidFill>
            <a:srgbClr val="D0BFA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6" name="Rectángulo 56">
            <a:extLst>
              <a:ext uri="{FF2B5EF4-FFF2-40B4-BE49-F238E27FC236}">
                <a16:creationId xmlns:a16="http://schemas.microsoft.com/office/drawing/2014/main" id="{2F43EE22-056F-45CF-B623-0F6B69A6FEBF}"/>
              </a:ext>
            </a:extLst>
          </p:cNvPr>
          <p:cNvSpPr/>
          <p:nvPr/>
        </p:nvSpPr>
        <p:spPr>
          <a:xfrm>
            <a:off x="838200" y="5033884"/>
            <a:ext cx="592931" cy="127125"/>
          </a:xfrm>
          <a:prstGeom prst="rect">
            <a:avLst/>
          </a:prstGeom>
          <a:solidFill>
            <a:srgbClr val="FEB3D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7" name="Rectángulo 57">
            <a:extLst>
              <a:ext uri="{FF2B5EF4-FFF2-40B4-BE49-F238E27FC236}">
                <a16:creationId xmlns:a16="http://schemas.microsoft.com/office/drawing/2014/main" id="{2BD67DC5-10B0-4497-887E-1357019EFE21}"/>
              </a:ext>
            </a:extLst>
          </p:cNvPr>
          <p:cNvSpPr/>
          <p:nvPr/>
        </p:nvSpPr>
        <p:spPr>
          <a:xfrm>
            <a:off x="838200" y="5304621"/>
            <a:ext cx="592931" cy="127125"/>
          </a:xfrm>
          <a:prstGeom prst="rect">
            <a:avLst/>
          </a:prstGeom>
          <a:solidFill>
            <a:srgbClr val="EC666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8" name="Rectángulo 58">
            <a:extLst>
              <a:ext uri="{FF2B5EF4-FFF2-40B4-BE49-F238E27FC236}">
                <a16:creationId xmlns:a16="http://schemas.microsoft.com/office/drawing/2014/main" id="{1D166735-E524-4F06-B1A4-801434389BF5}"/>
              </a:ext>
            </a:extLst>
          </p:cNvPr>
          <p:cNvSpPr/>
          <p:nvPr/>
        </p:nvSpPr>
        <p:spPr>
          <a:xfrm>
            <a:off x="838200" y="5575358"/>
            <a:ext cx="592931" cy="127125"/>
          </a:xfrm>
          <a:prstGeom prst="rect">
            <a:avLst/>
          </a:prstGeom>
          <a:pattFill prst="ltDnDiag">
            <a:fgClr>
              <a:srgbClr val="00B050"/>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19" name="Rectángulo 59">
            <a:extLst>
              <a:ext uri="{FF2B5EF4-FFF2-40B4-BE49-F238E27FC236}">
                <a16:creationId xmlns:a16="http://schemas.microsoft.com/office/drawing/2014/main" id="{4B530126-2708-4F29-AA9F-8C5C24050F88}"/>
              </a:ext>
            </a:extLst>
          </p:cNvPr>
          <p:cNvSpPr/>
          <p:nvPr/>
        </p:nvSpPr>
        <p:spPr>
          <a:xfrm>
            <a:off x="838200" y="5846095"/>
            <a:ext cx="592931" cy="127125"/>
          </a:xfrm>
          <a:prstGeom prst="rect">
            <a:avLst/>
          </a:prstGeom>
          <a:solidFill>
            <a:srgbClr val="678CF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
        <p:nvSpPr>
          <p:cNvPr id="20" name="Rectángulo 60">
            <a:extLst>
              <a:ext uri="{FF2B5EF4-FFF2-40B4-BE49-F238E27FC236}">
                <a16:creationId xmlns:a16="http://schemas.microsoft.com/office/drawing/2014/main" id="{652E80F1-995B-4E20-A3A5-49F44CDA523C}"/>
              </a:ext>
            </a:extLst>
          </p:cNvPr>
          <p:cNvSpPr/>
          <p:nvPr/>
        </p:nvSpPr>
        <p:spPr>
          <a:xfrm>
            <a:off x="838200" y="6116832"/>
            <a:ext cx="592931" cy="127125"/>
          </a:xfrm>
          <a:prstGeom prst="rect">
            <a:avLst/>
          </a:prstGeom>
          <a:solidFill>
            <a:srgbClr val="C3AED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900" dirty="0">
              <a:solidFill>
                <a:schemeClr val="tx1"/>
              </a:solidFill>
              <a:latin typeface="+mj-lt"/>
            </a:endParaRPr>
          </a:p>
        </p:txBody>
      </p:sp>
    </p:spTree>
    <p:extLst>
      <p:ext uri="{BB962C8B-B14F-4D97-AF65-F5344CB8AC3E}">
        <p14:creationId xmlns:p14="http://schemas.microsoft.com/office/powerpoint/2010/main" val="299363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6" name="Imagen 13">
            <a:extLst>
              <a:ext uri="{FF2B5EF4-FFF2-40B4-BE49-F238E27FC236}">
                <a16:creationId xmlns:a16="http://schemas.microsoft.com/office/drawing/2014/main" id="{84040132-76ED-4035-B71B-A9455923744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4422" r="19227"/>
          <a:stretch/>
        </p:blipFill>
        <p:spPr>
          <a:xfrm>
            <a:off x="6185051" y="10"/>
            <a:ext cx="5997632" cy="6857990"/>
          </a:xfrm>
          <a:custGeom>
            <a:avLst/>
            <a:gdLst>
              <a:gd name="connsiteX0" fmla="*/ 0 w 5997632"/>
              <a:gd name="connsiteY0" fmla="*/ 0 h 6858000"/>
              <a:gd name="connsiteX1" fmla="*/ 5997632 w 5997632"/>
              <a:gd name="connsiteY1" fmla="*/ 0 h 6858000"/>
              <a:gd name="connsiteX2" fmla="*/ 5997632 w 5997632"/>
              <a:gd name="connsiteY2" fmla="*/ 6858000 h 6858000"/>
              <a:gd name="connsiteX3" fmla="*/ 3178693 w 599763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97632" h="6858000">
                <a:moveTo>
                  <a:pt x="0" y="0"/>
                </a:moveTo>
                <a:lnTo>
                  <a:pt x="5997632" y="0"/>
                </a:lnTo>
                <a:lnTo>
                  <a:pt x="5997632" y="6858000"/>
                </a:lnTo>
                <a:lnTo>
                  <a:pt x="3178693" y="6858000"/>
                </a:lnTo>
                <a:close/>
              </a:path>
            </a:pathLst>
          </a:custGeom>
        </p:spPr>
      </p:pic>
      <p:pic>
        <p:nvPicPr>
          <p:cNvPr id="5" name="Imagen 11">
            <a:extLst>
              <a:ext uri="{FF2B5EF4-FFF2-40B4-BE49-F238E27FC236}">
                <a16:creationId xmlns:a16="http://schemas.microsoft.com/office/drawing/2014/main" id="{9BC78E02-2C46-402F-8CFF-1BE2AD157B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176" r="32836"/>
          <a:stretch/>
        </p:blipFill>
        <p:spPr>
          <a:xfrm>
            <a:off x="-1" y="10"/>
            <a:ext cx="9141744" cy="6857990"/>
          </a:xfrm>
          <a:custGeom>
            <a:avLst/>
            <a:gdLst>
              <a:gd name="connsiteX0" fmla="*/ 0 w 9141744"/>
              <a:gd name="connsiteY0" fmla="*/ 0 h 6863485"/>
              <a:gd name="connsiteX1" fmla="*/ 5963051 w 9141744"/>
              <a:gd name="connsiteY1" fmla="*/ 0 h 6863485"/>
              <a:gd name="connsiteX2" fmla="*/ 9141744 w 9141744"/>
              <a:gd name="connsiteY2" fmla="*/ 6863485 h 6863485"/>
              <a:gd name="connsiteX3" fmla="*/ 0 w 9141744"/>
              <a:gd name="connsiteY3" fmla="*/ 6863485 h 6863485"/>
              <a:gd name="connsiteX4" fmla="*/ 0 w 9141744"/>
              <a:gd name="connsiteY4" fmla="*/ 0 h 6863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1744" h="6863485">
                <a:moveTo>
                  <a:pt x="0" y="0"/>
                </a:moveTo>
                <a:lnTo>
                  <a:pt x="5963051" y="0"/>
                </a:lnTo>
                <a:lnTo>
                  <a:pt x="9141744" y="6863485"/>
                </a:lnTo>
                <a:lnTo>
                  <a:pt x="0" y="6863485"/>
                </a:lnTo>
                <a:lnTo>
                  <a:pt x="0" y="0"/>
                </a:lnTo>
                <a:close/>
              </a:path>
            </a:pathLst>
          </a:custGeom>
        </p:spPr>
      </p:pic>
      <p:sp>
        <p:nvSpPr>
          <p:cNvPr id="11" name="Freeform: Shape 10">
            <a:extLst>
              <a:ext uri="{FF2B5EF4-FFF2-40B4-BE49-F238E27FC236}">
                <a16:creationId xmlns:a16="http://schemas.microsoft.com/office/drawing/2014/main" id="{37FEB674-D811-4FFE-A878-29D0C0ED1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73847"/>
            <a:ext cx="6434783" cy="3310306"/>
          </a:xfrm>
          <a:custGeom>
            <a:avLst/>
            <a:gdLst>
              <a:gd name="connsiteX0" fmla="*/ 0 w 6434783"/>
              <a:gd name="connsiteY0" fmla="*/ 0 h 3310306"/>
              <a:gd name="connsiteX1" fmla="*/ 3829872 w 6434783"/>
              <a:gd name="connsiteY1" fmla="*/ 0 h 3310306"/>
              <a:gd name="connsiteX2" fmla="*/ 4896100 w 6434783"/>
              <a:gd name="connsiteY2" fmla="*/ 0 h 3310306"/>
              <a:gd name="connsiteX3" fmla="*/ 4901677 w 6434783"/>
              <a:gd name="connsiteY3" fmla="*/ 0 h 3310306"/>
              <a:gd name="connsiteX4" fmla="*/ 6434783 w 6434783"/>
              <a:gd name="connsiteY4" fmla="*/ 3310306 h 3310306"/>
              <a:gd name="connsiteX5" fmla="*/ 0 w 6434783"/>
              <a:gd name="connsiteY5" fmla="*/ 3310306 h 331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783" h="3310306">
                <a:moveTo>
                  <a:pt x="0" y="0"/>
                </a:moveTo>
                <a:lnTo>
                  <a:pt x="3829872" y="0"/>
                </a:lnTo>
                <a:lnTo>
                  <a:pt x="4896100" y="0"/>
                </a:lnTo>
                <a:lnTo>
                  <a:pt x="4901677" y="0"/>
                </a:lnTo>
                <a:lnTo>
                  <a:pt x="6434783" y="3310306"/>
                </a:lnTo>
                <a:lnTo>
                  <a:pt x="0" y="3310306"/>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DD0107E-9BC3-4BBD-B33C-36AFB7B5AE8C}"/>
              </a:ext>
            </a:extLst>
          </p:cNvPr>
          <p:cNvSpPr>
            <a:spLocks noGrp="1"/>
          </p:cNvSpPr>
          <p:nvPr>
            <p:ph type="title"/>
          </p:nvPr>
        </p:nvSpPr>
        <p:spPr>
          <a:xfrm>
            <a:off x="618064" y="2166721"/>
            <a:ext cx="3886199" cy="915035"/>
          </a:xfrm>
        </p:spPr>
        <p:txBody>
          <a:bodyPr>
            <a:normAutofit/>
          </a:bodyPr>
          <a:lstStyle/>
          <a:p>
            <a:r>
              <a:rPr lang="en-US" sz="3600" dirty="0"/>
              <a:t>AMENITIES</a:t>
            </a:r>
          </a:p>
        </p:txBody>
      </p:sp>
      <p:sp>
        <p:nvSpPr>
          <p:cNvPr id="3" name="Content Placeholder 2">
            <a:extLst>
              <a:ext uri="{FF2B5EF4-FFF2-40B4-BE49-F238E27FC236}">
                <a16:creationId xmlns:a16="http://schemas.microsoft.com/office/drawing/2014/main" id="{9EC93F09-3F28-4FFC-B2B6-FEBE0B5DE173}"/>
              </a:ext>
            </a:extLst>
          </p:cNvPr>
          <p:cNvSpPr>
            <a:spLocks noGrp="1"/>
          </p:cNvSpPr>
          <p:nvPr>
            <p:ph idx="1"/>
          </p:nvPr>
        </p:nvSpPr>
        <p:spPr>
          <a:xfrm>
            <a:off x="618064" y="3081756"/>
            <a:ext cx="4620544" cy="1775994"/>
          </a:xfrm>
        </p:spPr>
        <p:txBody>
          <a:bodyPr>
            <a:normAutofit/>
          </a:bodyPr>
          <a:lstStyle/>
          <a:p>
            <a:pPr marL="0" indent="0" algn="just">
              <a:buNone/>
            </a:pPr>
            <a:r>
              <a:rPr lang="en-US" sz="1800" dirty="0"/>
              <a:t>The project is based on the development of an Eco-city, that is to say, in a design where the criterion of integration and preservation of the environment in which it is located, of enormous beauty and a great wealth of fauna and flora, prevails. </a:t>
            </a:r>
          </a:p>
          <a:p>
            <a:pPr marL="0" indent="0">
              <a:buNone/>
            </a:pPr>
            <a:endParaRPr lang="en-US" sz="1800" dirty="0"/>
          </a:p>
        </p:txBody>
      </p:sp>
      <p:pic>
        <p:nvPicPr>
          <p:cNvPr id="4" name="Picture 3">
            <a:extLst>
              <a:ext uri="{FF2B5EF4-FFF2-40B4-BE49-F238E27FC236}">
                <a16:creationId xmlns:a16="http://schemas.microsoft.com/office/drawing/2014/main" id="{0C71A5F9-BBA5-4712-8F24-DBE15E659DB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371816560"/>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978BA-EF26-4A5E-AD65-7EB887997958}"/>
              </a:ext>
            </a:extLst>
          </p:cNvPr>
          <p:cNvSpPr>
            <a:spLocks noGrp="1"/>
          </p:cNvSpPr>
          <p:nvPr>
            <p:ph type="title"/>
          </p:nvPr>
        </p:nvSpPr>
        <p:spPr>
          <a:xfrm>
            <a:off x="4965430" y="629266"/>
            <a:ext cx="6916330" cy="1676603"/>
          </a:xfrm>
        </p:spPr>
        <p:txBody>
          <a:bodyPr>
            <a:normAutofit/>
          </a:bodyPr>
          <a:lstStyle/>
          <a:p>
            <a:pPr>
              <a:lnSpc>
                <a:spcPct val="100000"/>
              </a:lnSpc>
            </a:pPr>
            <a:r>
              <a:rPr lang="en-US" sz="2400" dirty="0"/>
              <a:t>AMENITIES - Infrastructures of the Highest Level</a:t>
            </a:r>
          </a:p>
        </p:txBody>
      </p:sp>
      <p:pic>
        <p:nvPicPr>
          <p:cNvPr id="8" name="Imagen 11">
            <a:extLst>
              <a:ext uri="{FF2B5EF4-FFF2-40B4-BE49-F238E27FC236}">
                <a16:creationId xmlns:a16="http://schemas.microsoft.com/office/drawing/2014/main" id="{638CC45F-FC77-4E18-A647-7AAC5DCC46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970" r="51189"/>
          <a:stretch/>
        </p:blipFill>
        <p:spPr>
          <a:xfrm>
            <a:off x="20" y="10"/>
            <a:ext cx="4635571" cy="6857990"/>
          </a:xfrm>
          <a:prstGeom prst="rect">
            <a:avLst/>
          </a:prstGeom>
          <a:effectLst/>
        </p:spPr>
      </p:pic>
      <p:sp>
        <p:nvSpPr>
          <p:cNvPr id="3" name="Content Placeholder 2">
            <a:extLst>
              <a:ext uri="{FF2B5EF4-FFF2-40B4-BE49-F238E27FC236}">
                <a16:creationId xmlns:a16="http://schemas.microsoft.com/office/drawing/2014/main" id="{087FBE50-53C6-4653-BDDA-D2F70E83B4CF}"/>
              </a:ext>
            </a:extLst>
          </p:cNvPr>
          <p:cNvSpPr>
            <a:spLocks noGrp="1"/>
          </p:cNvSpPr>
          <p:nvPr>
            <p:ph idx="1"/>
          </p:nvPr>
        </p:nvSpPr>
        <p:spPr>
          <a:xfrm>
            <a:off x="4965431" y="2046514"/>
            <a:ext cx="6586489" cy="4563292"/>
          </a:xfrm>
        </p:spPr>
        <p:txBody>
          <a:bodyPr>
            <a:normAutofit lnSpcReduction="10000"/>
          </a:bodyPr>
          <a:lstStyle/>
          <a:p>
            <a:pPr>
              <a:lnSpc>
                <a:spcPct val="120000"/>
              </a:lnSpc>
            </a:pPr>
            <a:r>
              <a:rPr lang="en-US" sz="1600" dirty="0"/>
              <a:t>Wide avenues of four lanes.</a:t>
            </a:r>
          </a:p>
          <a:p>
            <a:pPr>
              <a:lnSpc>
                <a:spcPct val="120000"/>
              </a:lnSpc>
            </a:pPr>
            <a:r>
              <a:rPr lang="en-US" sz="1600" dirty="0"/>
              <a:t>Sidewalks 2.6 meters.</a:t>
            </a:r>
          </a:p>
          <a:p>
            <a:pPr>
              <a:lnSpc>
                <a:spcPct val="120000"/>
              </a:lnSpc>
            </a:pPr>
            <a:r>
              <a:rPr lang="en-US" sz="1600" dirty="0"/>
              <a:t>Underground communication system with 16 tubes for the creation of a Smart City.</a:t>
            </a:r>
          </a:p>
          <a:p>
            <a:pPr>
              <a:lnSpc>
                <a:spcPct val="120000"/>
              </a:lnSpc>
            </a:pPr>
            <a:r>
              <a:rPr lang="en-US" sz="1600" dirty="0"/>
              <a:t>Eight large parks that occupy 56 hectares.</a:t>
            </a:r>
          </a:p>
          <a:p>
            <a:pPr>
              <a:lnSpc>
                <a:spcPct val="120000"/>
              </a:lnSpc>
            </a:pPr>
            <a:r>
              <a:rPr lang="en-US" sz="1600" dirty="0"/>
              <a:t>A huge lake.</a:t>
            </a:r>
          </a:p>
          <a:p>
            <a:pPr>
              <a:lnSpc>
                <a:spcPct val="120000"/>
              </a:lnSpc>
            </a:pPr>
            <a:r>
              <a:rPr lang="en-US" sz="1600" dirty="0"/>
              <a:t>An area with small lakes and walks.</a:t>
            </a:r>
          </a:p>
          <a:p>
            <a:pPr>
              <a:lnSpc>
                <a:spcPct val="120000"/>
              </a:lnSpc>
            </a:pPr>
            <a:r>
              <a:rPr lang="en-US" sz="1600" dirty="0"/>
              <a:t>12km of bike lanes.</a:t>
            </a:r>
          </a:p>
          <a:p>
            <a:pPr>
              <a:lnSpc>
                <a:spcPct val="120000"/>
              </a:lnSpc>
            </a:pPr>
            <a:r>
              <a:rPr lang="en-US" sz="1600" dirty="0"/>
              <a:t>LED lighting to promote energy saving.</a:t>
            </a:r>
          </a:p>
          <a:p>
            <a:pPr>
              <a:lnSpc>
                <a:spcPct val="120000"/>
              </a:lnSpc>
            </a:pPr>
            <a:r>
              <a:rPr lang="en-US" sz="1600" dirty="0"/>
              <a:t>Wastewater treatment plants.</a:t>
            </a:r>
          </a:p>
          <a:p>
            <a:pPr>
              <a:lnSpc>
                <a:spcPct val="120000"/>
              </a:lnSpc>
            </a:pPr>
            <a:r>
              <a:rPr lang="en-US" sz="1600" dirty="0"/>
              <a:t>Underground wiring system.</a:t>
            </a:r>
          </a:p>
          <a:p>
            <a:pPr>
              <a:lnSpc>
                <a:spcPct val="120000"/>
              </a:lnSpc>
            </a:pPr>
            <a:r>
              <a:rPr lang="en-US" sz="1600" dirty="0"/>
              <a:t>Sports Complex.</a:t>
            </a:r>
          </a:p>
        </p:txBody>
      </p:sp>
      <p:pic>
        <p:nvPicPr>
          <p:cNvPr id="4" name="Picture 3">
            <a:extLst>
              <a:ext uri="{FF2B5EF4-FFF2-40B4-BE49-F238E27FC236}">
                <a16:creationId xmlns:a16="http://schemas.microsoft.com/office/drawing/2014/main" id="{6EAF2812-AF60-40E7-8E28-CA4FC0DAAB2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5073356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3C64C-04DC-4834-B288-5175FA0A7562}"/>
              </a:ext>
            </a:extLst>
          </p:cNvPr>
          <p:cNvSpPr>
            <a:spLocks noGrp="1"/>
          </p:cNvSpPr>
          <p:nvPr>
            <p:ph type="title"/>
          </p:nvPr>
        </p:nvSpPr>
        <p:spPr>
          <a:xfrm>
            <a:off x="960100" y="978102"/>
            <a:ext cx="10588434" cy="1062644"/>
          </a:xfrm>
        </p:spPr>
        <p:txBody>
          <a:bodyPr anchor="b">
            <a:normAutofit/>
          </a:bodyPr>
          <a:lstStyle/>
          <a:p>
            <a:r>
              <a:rPr lang="en-US" sz="3400" dirty="0" err="1"/>
              <a:t>Greenvalley</a:t>
            </a:r>
            <a:r>
              <a:rPr lang="en-US" sz="3400" dirty="0"/>
              <a:t> distinctive assets: </a:t>
            </a:r>
            <a:br>
              <a:rPr lang="en-US" sz="3400" dirty="0"/>
            </a:br>
            <a:r>
              <a:rPr lang="en-US" sz="3400" dirty="0"/>
              <a:t>Strategic location</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Map with pin">
            <a:extLst>
              <a:ext uri="{FF2B5EF4-FFF2-40B4-BE49-F238E27FC236}">
                <a16:creationId xmlns:a16="http://schemas.microsoft.com/office/drawing/2014/main" id="{0AC8D916-4A9A-4295-80A3-928319FAE8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33206" y="2811104"/>
            <a:ext cx="2928114" cy="2928114"/>
          </a:xfrm>
          <a:prstGeom prst="rect">
            <a:avLst/>
          </a:prstGeom>
        </p:spPr>
      </p:pic>
      <p:sp>
        <p:nvSpPr>
          <p:cNvPr id="3" name="Content Placeholder 2">
            <a:extLst>
              <a:ext uri="{FF2B5EF4-FFF2-40B4-BE49-F238E27FC236}">
                <a16:creationId xmlns:a16="http://schemas.microsoft.com/office/drawing/2014/main" id="{BAE7B965-E87F-4F95-B464-975951533134}"/>
              </a:ext>
            </a:extLst>
          </p:cNvPr>
          <p:cNvSpPr>
            <a:spLocks noGrp="1"/>
          </p:cNvSpPr>
          <p:nvPr>
            <p:ph idx="1"/>
          </p:nvPr>
        </p:nvSpPr>
        <p:spPr>
          <a:xfrm>
            <a:off x="4955354" y="2682433"/>
            <a:ext cx="6282169" cy="3215749"/>
          </a:xfrm>
        </p:spPr>
        <p:txBody>
          <a:bodyPr>
            <a:normAutofit/>
          </a:bodyPr>
          <a:lstStyle/>
          <a:p>
            <a:pPr marL="0" indent="0">
              <a:buNone/>
            </a:pPr>
            <a:r>
              <a:rPr lang="en-US" sz="2400"/>
              <a:t>The project is located in Panama Norte, specifically in a green area that offers views of the city center. Panama Norte has achieved great development interest from the government and private companies, since this is the last remaining area of the city of Panama with potential for urban development.</a:t>
            </a:r>
          </a:p>
          <a:p>
            <a:endParaRPr lang="en-US" sz="2400"/>
          </a:p>
        </p:txBody>
      </p:sp>
      <p:pic>
        <p:nvPicPr>
          <p:cNvPr id="4" name="Picture 3">
            <a:extLst>
              <a:ext uri="{FF2B5EF4-FFF2-40B4-BE49-F238E27FC236}">
                <a16:creationId xmlns:a16="http://schemas.microsoft.com/office/drawing/2014/main" id="{1F62C59C-32D9-47E6-BC43-C072CC1E5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3452254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3C64C-04DC-4834-B288-5175FA0A7562}"/>
              </a:ext>
            </a:extLst>
          </p:cNvPr>
          <p:cNvSpPr>
            <a:spLocks noGrp="1"/>
          </p:cNvSpPr>
          <p:nvPr>
            <p:ph type="title"/>
          </p:nvPr>
        </p:nvSpPr>
        <p:spPr>
          <a:xfrm>
            <a:off x="960100" y="978102"/>
            <a:ext cx="10588434" cy="1062644"/>
          </a:xfrm>
        </p:spPr>
        <p:txBody>
          <a:bodyPr anchor="b">
            <a:normAutofit/>
          </a:bodyPr>
          <a:lstStyle/>
          <a:p>
            <a:r>
              <a:rPr lang="en-US" sz="3400" dirty="0" err="1"/>
              <a:t>Greenvalley</a:t>
            </a:r>
            <a:r>
              <a:rPr lang="en-US" sz="3400" dirty="0"/>
              <a:t> distinctive assets: </a:t>
            </a:r>
            <a:br>
              <a:rPr lang="en-US" sz="3400" dirty="0"/>
            </a:br>
            <a:r>
              <a:rPr lang="en-US" sz="3400" dirty="0"/>
              <a:t>Innovative Concept</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City">
            <a:extLst>
              <a:ext uri="{FF2B5EF4-FFF2-40B4-BE49-F238E27FC236}">
                <a16:creationId xmlns:a16="http://schemas.microsoft.com/office/drawing/2014/main" id="{0AC8D916-4A9A-4295-80A3-928319FAE8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33206" y="2811104"/>
            <a:ext cx="2928114" cy="2928114"/>
          </a:xfrm>
          <a:prstGeom prst="rect">
            <a:avLst/>
          </a:prstGeom>
        </p:spPr>
      </p:pic>
      <p:sp>
        <p:nvSpPr>
          <p:cNvPr id="3" name="Content Placeholder 2">
            <a:extLst>
              <a:ext uri="{FF2B5EF4-FFF2-40B4-BE49-F238E27FC236}">
                <a16:creationId xmlns:a16="http://schemas.microsoft.com/office/drawing/2014/main" id="{BAE7B965-E87F-4F95-B464-975951533134}"/>
              </a:ext>
            </a:extLst>
          </p:cNvPr>
          <p:cNvSpPr>
            <a:spLocks noGrp="1"/>
          </p:cNvSpPr>
          <p:nvPr>
            <p:ph idx="1"/>
          </p:nvPr>
        </p:nvSpPr>
        <p:spPr>
          <a:xfrm>
            <a:off x="4955354" y="2682433"/>
            <a:ext cx="6282169" cy="3215749"/>
          </a:xfrm>
        </p:spPr>
        <p:txBody>
          <a:bodyPr>
            <a:normAutofit lnSpcReduction="10000"/>
          </a:bodyPr>
          <a:lstStyle/>
          <a:p>
            <a:pPr marL="0" indent="0">
              <a:buNone/>
            </a:pPr>
            <a:r>
              <a:rPr lang="en-US" sz="2400" dirty="0"/>
              <a:t>Green Valley is a project based on the development of an Eco-City, where the integration and preservation of the environment prevails. It is a balance between urban and natural areas, conserving more than half of the vegetation in the area. It is a model of open urbanization where highlights a cycle-track of 10 km, 8 parks, an artificial lake, sports areas for the enjoyment of the inhabitants. </a:t>
            </a:r>
          </a:p>
        </p:txBody>
      </p:sp>
      <p:pic>
        <p:nvPicPr>
          <p:cNvPr id="4" name="Picture 3">
            <a:extLst>
              <a:ext uri="{FF2B5EF4-FFF2-40B4-BE49-F238E27FC236}">
                <a16:creationId xmlns:a16="http://schemas.microsoft.com/office/drawing/2014/main" id="{1F62C59C-32D9-47E6-BC43-C072CC1E5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88125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3C64C-04DC-4834-B288-5175FA0A7562}"/>
              </a:ext>
            </a:extLst>
          </p:cNvPr>
          <p:cNvSpPr>
            <a:spLocks noGrp="1"/>
          </p:cNvSpPr>
          <p:nvPr>
            <p:ph type="title"/>
          </p:nvPr>
        </p:nvSpPr>
        <p:spPr>
          <a:xfrm>
            <a:off x="960100" y="978102"/>
            <a:ext cx="10588434" cy="1062644"/>
          </a:xfrm>
        </p:spPr>
        <p:txBody>
          <a:bodyPr anchor="b">
            <a:normAutofit/>
          </a:bodyPr>
          <a:lstStyle/>
          <a:p>
            <a:r>
              <a:rPr lang="en-US" sz="3400" dirty="0" err="1"/>
              <a:t>Greenvalley</a:t>
            </a:r>
            <a:r>
              <a:rPr lang="en-US" sz="3400" dirty="0"/>
              <a:t> distinctive assets: </a:t>
            </a:r>
            <a:br>
              <a:rPr lang="en-US" sz="3400" dirty="0"/>
            </a:br>
            <a:r>
              <a:rPr lang="en-US" sz="3400" dirty="0"/>
              <a:t>Connectivity</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Network">
            <a:extLst>
              <a:ext uri="{FF2B5EF4-FFF2-40B4-BE49-F238E27FC236}">
                <a16:creationId xmlns:a16="http://schemas.microsoft.com/office/drawing/2014/main" id="{0AC8D916-4A9A-4295-80A3-928319FAE8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33206" y="2811104"/>
            <a:ext cx="2928114" cy="2928114"/>
          </a:xfrm>
          <a:prstGeom prst="rect">
            <a:avLst/>
          </a:prstGeom>
        </p:spPr>
      </p:pic>
      <p:sp>
        <p:nvSpPr>
          <p:cNvPr id="3" name="Content Placeholder 2">
            <a:extLst>
              <a:ext uri="{FF2B5EF4-FFF2-40B4-BE49-F238E27FC236}">
                <a16:creationId xmlns:a16="http://schemas.microsoft.com/office/drawing/2014/main" id="{BAE7B965-E87F-4F95-B464-975951533134}"/>
              </a:ext>
            </a:extLst>
          </p:cNvPr>
          <p:cNvSpPr>
            <a:spLocks noGrp="1"/>
          </p:cNvSpPr>
          <p:nvPr>
            <p:ph idx="1"/>
          </p:nvPr>
        </p:nvSpPr>
        <p:spPr>
          <a:xfrm>
            <a:off x="4955354" y="2682433"/>
            <a:ext cx="6282169" cy="3215749"/>
          </a:xfrm>
        </p:spPr>
        <p:txBody>
          <a:bodyPr>
            <a:normAutofit fontScale="70000" lnSpcReduction="20000"/>
          </a:bodyPr>
          <a:lstStyle/>
          <a:p>
            <a:pPr marL="0" indent="0">
              <a:lnSpc>
                <a:spcPct val="120000"/>
              </a:lnSpc>
              <a:buNone/>
            </a:pPr>
            <a:r>
              <a:rPr lang="en-US" sz="2400" dirty="0"/>
              <a:t>Great connectivity with the city center to inaugurate the second phase of the North Corridor, a section that allows the merger with the South Corridor, to form a circular road that goes around Panama City. Currently the project is also accessible from the Panama Norte highway and additional, in January 2016 the Government of Panama awarded to MECO through public tender the design, rehabilitation and widening project of the </a:t>
            </a:r>
            <a:r>
              <a:rPr lang="en-US" sz="2400" dirty="0" err="1"/>
              <a:t>Pedregal-Gonzalillo-Transístmica</a:t>
            </a:r>
            <a:r>
              <a:rPr lang="en-US" sz="2400" dirty="0"/>
              <a:t> highway, whose name will be Panama North and it is expected that the work will finish in 2018, which will provide another way that would facilitate access to the project.</a:t>
            </a:r>
          </a:p>
        </p:txBody>
      </p:sp>
      <p:pic>
        <p:nvPicPr>
          <p:cNvPr id="4" name="Picture 3">
            <a:extLst>
              <a:ext uri="{FF2B5EF4-FFF2-40B4-BE49-F238E27FC236}">
                <a16:creationId xmlns:a16="http://schemas.microsoft.com/office/drawing/2014/main" id="{1F62C59C-32D9-47E6-BC43-C072CC1E5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6117274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3C64C-04DC-4834-B288-5175FA0A7562}"/>
              </a:ext>
            </a:extLst>
          </p:cNvPr>
          <p:cNvSpPr>
            <a:spLocks noGrp="1"/>
          </p:cNvSpPr>
          <p:nvPr>
            <p:ph type="title"/>
          </p:nvPr>
        </p:nvSpPr>
        <p:spPr>
          <a:xfrm>
            <a:off x="960100" y="978102"/>
            <a:ext cx="10588434" cy="1062644"/>
          </a:xfrm>
        </p:spPr>
        <p:txBody>
          <a:bodyPr anchor="b">
            <a:normAutofit/>
          </a:bodyPr>
          <a:lstStyle/>
          <a:p>
            <a:r>
              <a:rPr lang="en-US" sz="3400" dirty="0" err="1"/>
              <a:t>Greenvalley</a:t>
            </a:r>
            <a:r>
              <a:rPr lang="en-US" sz="3400" dirty="0"/>
              <a:t> distinctive assets: </a:t>
            </a:r>
            <a:br>
              <a:rPr lang="en-US" sz="3400" dirty="0"/>
            </a:br>
            <a:r>
              <a:rPr lang="en-US" sz="3400" dirty="0"/>
              <a:t>Target market</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Bullseye">
            <a:extLst>
              <a:ext uri="{FF2B5EF4-FFF2-40B4-BE49-F238E27FC236}">
                <a16:creationId xmlns:a16="http://schemas.microsoft.com/office/drawing/2014/main" id="{0AC8D916-4A9A-4295-80A3-928319FAE8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33206" y="2811104"/>
            <a:ext cx="2928114" cy="2928114"/>
          </a:xfrm>
          <a:prstGeom prst="rect">
            <a:avLst/>
          </a:prstGeom>
        </p:spPr>
      </p:pic>
      <p:sp>
        <p:nvSpPr>
          <p:cNvPr id="3" name="Content Placeholder 2">
            <a:extLst>
              <a:ext uri="{FF2B5EF4-FFF2-40B4-BE49-F238E27FC236}">
                <a16:creationId xmlns:a16="http://schemas.microsoft.com/office/drawing/2014/main" id="{BAE7B965-E87F-4F95-B464-975951533134}"/>
              </a:ext>
            </a:extLst>
          </p:cNvPr>
          <p:cNvSpPr>
            <a:spLocks noGrp="1"/>
          </p:cNvSpPr>
          <p:nvPr>
            <p:ph idx="1"/>
          </p:nvPr>
        </p:nvSpPr>
        <p:spPr>
          <a:xfrm>
            <a:off x="4955354" y="2682433"/>
            <a:ext cx="6282169" cy="3215749"/>
          </a:xfrm>
        </p:spPr>
        <p:txBody>
          <a:bodyPr>
            <a:normAutofit fontScale="70000" lnSpcReduction="20000"/>
          </a:bodyPr>
          <a:lstStyle/>
          <a:p>
            <a:pPr marL="0" indent="0">
              <a:lnSpc>
                <a:spcPct val="120000"/>
              </a:lnSpc>
              <a:buNone/>
            </a:pPr>
            <a:r>
              <a:rPr lang="en-US" sz="2400" dirty="0"/>
              <a:t>The target market of the project is the professional middle class and upper middle class, which seek a green and ecological environment with the highest housing standards. According to the 2010 National Census, the total Panamanian population was 3.66 million inhabitants with a GDP per capita of US $ 7,945 and at the end of 2014 it increased to 3.91 million inhabitants with a GDP per capita of US $ 12,158. This indicates a population growth of 6.8% and an increase of GDP per capita of 53.0%, which is contributing to the increase of Panamanian purchasing power, especially the development of a new emerging middle class, with a young, professional profile and delimited in Panama City.</a:t>
            </a:r>
          </a:p>
        </p:txBody>
      </p:sp>
      <p:pic>
        <p:nvPicPr>
          <p:cNvPr id="4" name="Picture 3">
            <a:extLst>
              <a:ext uri="{FF2B5EF4-FFF2-40B4-BE49-F238E27FC236}">
                <a16:creationId xmlns:a16="http://schemas.microsoft.com/office/drawing/2014/main" id="{1F62C59C-32D9-47E6-BC43-C072CC1E5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841050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3C64C-04DC-4834-B288-5175FA0A7562}"/>
              </a:ext>
            </a:extLst>
          </p:cNvPr>
          <p:cNvSpPr>
            <a:spLocks noGrp="1"/>
          </p:cNvSpPr>
          <p:nvPr>
            <p:ph type="title"/>
          </p:nvPr>
        </p:nvSpPr>
        <p:spPr>
          <a:xfrm>
            <a:off x="960100" y="978102"/>
            <a:ext cx="10588434" cy="1062644"/>
          </a:xfrm>
        </p:spPr>
        <p:txBody>
          <a:bodyPr anchor="b">
            <a:normAutofit/>
          </a:bodyPr>
          <a:lstStyle/>
          <a:p>
            <a:r>
              <a:rPr lang="en-US" sz="3400" dirty="0" err="1"/>
              <a:t>Greenvalley</a:t>
            </a:r>
            <a:r>
              <a:rPr lang="en-US" sz="3400" dirty="0"/>
              <a:t> distinctive assets: </a:t>
            </a:r>
            <a:br>
              <a:rPr lang="en-US" sz="3400" dirty="0"/>
            </a:br>
            <a:r>
              <a:rPr lang="en-US" sz="3400" dirty="0" err="1"/>
              <a:t>Permitology</a:t>
            </a:r>
            <a:r>
              <a:rPr lang="en-US" sz="3400" dirty="0"/>
              <a:t> and Zoning</a:t>
            </a:r>
          </a:p>
        </p:txBody>
      </p:sp>
      <p:cxnSp>
        <p:nvCxnSpPr>
          <p:cNvPr id="11" name="Straight Connector 10">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47624" y="2265037"/>
            <a:ext cx="10125012"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6" name="Graphic 5" descr="Compass">
            <a:extLst>
              <a:ext uri="{FF2B5EF4-FFF2-40B4-BE49-F238E27FC236}">
                <a16:creationId xmlns:a16="http://schemas.microsoft.com/office/drawing/2014/main" id="{0AC8D916-4A9A-4295-80A3-928319FAE8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33206" y="2811104"/>
            <a:ext cx="2928114" cy="2928114"/>
          </a:xfrm>
          <a:prstGeom prst="rect">
            <a:avLst/>
          </a:prstGeom>
        </p:spPr>
      </p:pic>
      <p:sp>
        <p:nvSpPr>
          <p:cNvPr id="3" name="Content Placeholder 2">
            <a:extLst>
              <a:ext uri="{FF2B5EF4-FFF2-40B4-BE49-F238E27FC236}">
                <a16:creationId xmlns:a16="http://schemas.microsoft.com/office/drawing/2014/main" id="{BAE7B965-E87F-4F95-B464-975951533134}"/>
              </a:ext>
            </a:extLst>
          </p:cNvPr>
          <p:cNvSpPr>
            <a:spLocks noGrp="1"/>
          </p:cNvSpPr>
          <p:nvPr>
            <p:ph idx="1"/>
          </p:nvPr>
        </p:nvSpPr>
        <p:spPr>
          <a:xfrm>
            <a:off x="4955354" y="2682433"/>
            <a:ext cx="6282169" cy="3215749"/>
          </a:xfrm>
        </p:spPr>
        <p:txBody>
          <a:bodyPr>
            <a:normAutofit fontScale="70000" lnSpcReduction="20000"/>
          </a:bodyPr>
          <a:lstStyle/>
          <a:p>
            <a:pPr marL="0" indent="0">
              <a:lnSpc>
                <a:spcPct val="120000"/>
              </a:lnSpc>
              <a:buNone/>
            </a:pPr>
            <a:r>
              <a:rPr lang="en-US" sz="2400" dirty="0"/>
              <a:t>The project will have urban land with maximum RM3 classification, intended for high-density residential construction. Currently, the MIVIOT seeks the implementation of the Metropolitan Plan for sustainable urban development, which will have as goals the urban containment and decentralization, to raise the level of competitiveness and urban, social and economic sustainability in Panama. So the control of territorial expansion is a reality, which could cause restrictions on the authorization of RM3 permits in response to the refusal of public opinion caused by disorderly urban development and noncompliance of regulations by promoters.</a:t>
            </a:r>
          </a:p>
        </p:txBody>
      </p:sp>
      <p:pic>
        <p:nvPicPr>
          <p:cNvPr id="4" name="Picture 3">
            <a:extLst>
              <a:ext uri="{FF2B5EF4-FFF2-40B4-BE49-F238E27FC236}">
                <a16:creationId xmlns:a16="http://schemas.microsoft.com/office/drawing/2014/main" id="{1F62C59C-32D9-47E6-BC43-C072CC1E5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011328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92C5C-F93E-43ED-A47C-610C9DC4AF86}"/>
              </a:ext>
            </a:extLst>
          </p:cNvPr>
          <p:cNvSpPr>
            <a:spLocks noGrp="1"/>
          </p:cNvSpPr>
          <p:nvPr>
            <p:ph type="title"/>
          </p:nvPr>
        </p:nvSpPr>
        <p:spPr>
          <a:xfrm>
            <a:off x="4965430" y="629268"/>
            <a:ext cx="6586491" cy="1286160"/>
          </a:xfrm>
        </p:spPr>
        <p:txBody>
          <a:bodyPr anchor="b">
            <a:normAutofit/>
          </a:bodyPr>
          <a:lstStyle/>
          <a:p>
            <a:r>
              <a:rPr lang="en-US" sz="3700" dirty="0"/>
              <a:t>GREENVALLEY &amp; BAMBOO</a:t>
            </a:r>
            <a:br>
              <a:rPr lang="en-US" sz="3700" dirty="0"/>
            </a:br>
            <a:r>
              <a:rPr lang="en-US" sz="3700" dirty="0"/>
              <a:t>Financial Metrics</a:t>
            </a:r>
          </a:p>
        </p:txBody>
      </p:sp>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59B3E"/>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9188C43-2155-4F9E-A032-F03C1836333B}"/>
              </a:ext>
            </a:extLst>
          </p:cNvPr>
          <p:cNvSpPr>
            <a:spLocks noGrp="1"/>
          </p:cNvSpPr>
          <p:nvPr>
            <p:ph idx="1"/>
          </p:nvPr>
        </p:nvSpPr>
        <p:spPr>
          <a:xfrm>
            <a:off x="4965431" y="2438400"/>
            <a:ext cx="6586489" cy="3785419"/>
          </a:xfrm>
        </p:spPr>
        <p:txBody>
          <a:bodyPr>
            <a:normAutofit/>
          </a:bodyPr>
          <a:lstStyle/>
          <a:p>
            <a:pPr marL="0" indent="0">
              <a:buNone/>
            </a:pPr>
            <a:r>
              <a:rPr lang="en-US" sz="2000" dirty="0"/>
              <a:t>PRESENTED BY GREEN VALLEY PANAMÁ &amp; ROYAL EAGLE CAPITAL PARTNERS</a:t>
            </a:r>
          </a:p>
          <a:p>
            <a:pPr marL="0" indent="0">
              <a:buNone/>
            </a:pPr>
            <a:endParaRPr lang="en-US" sz="2000" dirty="0"/>
          </a:p>
        </p:txBody>
      </p:sp>
      <p:pic>
        <p:nvPicPr>
          <p:cNvPr id="4" name="Picture 3">
            <a:extLst>
              <a:ext uri="{FF2B5EF4-FFF2-40B4-BE49-F238E27FC236}">
                <a16:creationId xmlns:a16="http://schemas.microsoft.com/office/drawing/2014/main" id="{C6E84561-A151-4D45-BF8E-BF1FFF14C26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7" name="Imagen 4" descr="Imagen que contiene exterior, árbol, edificio, cielo&#10;&#10;Descripción generada automáticamente">
            <a:extLst>
              <a:ext uri="{FF2B5EF4-FFF2-40B4-BE49-F238E27FC236}">
                <a16:creationId xmlns:a16="http://schemas.microsoft.com/office/drawing/2014/main" id="{DA00A8BD-9BA2-46A5-820B-2679437736C7}"/>
              </a:ext>
            </a:extLst>
          </p:cNvPr>
          <p:cNvPicPr>
            <a:picLocks noChangeAspect="1"/>
          </p:cNvPicPr>
          <p:nvPr/>
        </p:nvPicPr>
        <p:blipFill rotWithShape="1">
          <a:blip r:embed="rId3"/>
          <a:srcRect l="34867" r="27111"/>
          <a:stretch/>
        </p:blipFill>
        <p:spPr>
          <a:xfrm>
            <a:off x="20" y="10"/>
            <a:ext cx="4635571" cy="6857990"/>
          </a:xfrm>
          <a:prstGeom prst="rect">
            <a:avLst/>
          </a:prstGeom>
          <a:effectLst/>
        </p:spPr>
      </p:pic>
    </p:spTree>
    <p:extLst>
      <p:ext uri="{BB962C8B-B14F-4D97-AF65-F5344CB8AC3E}">
        <p14:creationId xmlns:p14="http://schemas.microsoft.com/office/powerpoint/2010/main" val="3619637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420B-A305-4772-94B5-FF656C9DEF42}"/>
              </a:ext>
            </a:extLst>
          </p:cNvPr>
          <p:cNvSpPr>
            <a:spLocks noGrp="1"/>
          </p:cNvSpPr>
          <p:nvPr>
            <p:ph type="title"/>
          </p:nvPr>
        </p:nvSpPr>
        <p:spPr/>
        <p:txBody>
          <a:bodyPr>
            <a:normAutofit/>
          </a:bodyPr>
          <a:lstStyle/>
          <a:p>
            <a:r>
              <a:rPr lang="en-US" sz="4000" dirty="0"/>
              <a:t>INVESTMENT OPPORTUNITY</a:t>
            </a:r>
          </a:p>
        </p:txBody>
      </p:sp>
      <p:sp>
        <p:nvSpPr>
          <p:cNvPr id="3" name="Content Placeholder 2">
            <a:extLst>
              <a:ext uri="{FF2B5EF4-FFF2-40B4-BE49-F238E27FC236}">
                <a16:creationId xmlns:a16="http://schemas.microsoft.com/office/drawing/2014/main" id="{946C9BA2-327D-4F04-97D1-755E06B6676A}"/>
              </a:ext>
            </a:extLst>
          </p:cNvPr>
          <p:cNvSpPr>
            <a:spLocks noGrp="1"/>
          </p:cNvSpPr>
          <p:nvPr>
            <p:ph idx="1"/>
          </p:nvPr>
        </p:nvSpPr>
        <p:spPr>
          <a:xfrm>
            <a:off x="838200" y="1825624"/>
            <a:ext cx="4762500" cy="4415368"/>
          </a:xfrm>
        </p:spPr>
        <p:txBody>
          <a:bodyPr>
            <a:normAutofit fontScale="70000" lnSpcReduction="20000"/>
          </a:bodyPr>
          <a:lstStyle/>
          <a:p>
            <a:pPr>
              <a:lnSpc>
                <a:spcPct val="120000"/>
              </a:lnSpc>
            </a:pPr>
            <a:r>
              <a:rPr lang="en-US" dirty="0"/>
              <a:t>Royal Eagle Real Estate Company is offering the opportunity to participate in a PRE-IPO equity position to qualified investors to create a Public Real Estate Company and to invest in two real estate projects located in Panama.</a:t>
            </a:r>
          </a:p>
          <a:p>
            <a:pPr>
              <a:lnSpc>
                <a:spcPct val="120000"/>
              </a:lnSpc>
            </a:pPr>
            <a:r>
              <a:rPr lang="en-US" dirty="0"/>
              <a:t>Royal Eagle is evaluating a public company in Canada to perform a Reverse-Take Over transaction to acquire, develop and operate real estate business in USA and Latin America.</a:t>
            </a:r>
          </a:p>
        </p:txBody>
      </p:sp>
      <p:sp>
        <p:nvSpPr>
          <p:cNvPr id="4" name="Rectangle 3">
            <a:extLst>
              <a:ext uri="{FF2B5EF4-FFF2-40B4-BE49-F238E27FC236}">
                <a16:creationId xmlns:a16="http://schemas.microsoft.com/office/drawing/2014/main" id="{EA3B2B09-9EE8-489C-886B-661A6D35D1A1}"/>
              </a:ext>
            </a:extLst>
          </p:cNvPr>
          <p:cNvSpPr/>
          <p:nvPr/>
        </p:nvSpPr>
        <p:spPr>
          <a:xfrm>
            <a:off x="5867399" y="1825625"/>
            <a:ext cx="5972175" cy="369332"/>
          </a:xfrm>
          <a:prstGeom prst="rect">
            <a:avLst/>
          </a:prstGeom>
        </p:spPr>
        <p:txBody>
          <a:bodyPr wrap="square">
            <a:spAutoFit/>
          </a:bodyPr>
          <a:lstStyle/>
          <a:p>
            <a:pPr algn="ctr"/>
            <a:r>
              <a:rPr lang="en-US" dirty="0">
                <a:solidFill>
                  <a:srgbClr val="000000"/>
                </a:solidFill>
                <a:latin typeface="+mj-lt"/>
              </a:rPr>
              <a:t>Capital Requirement:</a:t>
            </a:r>
            <a:r>
              <a:rPr lang="en-US" dirty="0">
                <a:latin typeface="+mj-lt"/>
              </a:rPr>
              <a:t> </a:t>
            </a:r>
            <a:r>
              <a:rPr lang="en-US" dirty="0">
                <a:solidFill>
                  <a:srgbClr val="000000"/>
                </a:solidFill>
                <a:latin typeface="+mj-lt"/>
              </a:rPr>
              <a:t> </a:t>
            </a:r>
            <a:r>
              <a:rPr lang="en-US" b="1" dirty="0">
                <a:solidFill>
                  <a:srgbClr val="000000"/>
                </a:solidFill>
                <a:latin typeface="+mj-lt"/>
              </a:rPr>
              <a:t>$30,000,000.00 </a:t>
            </a:r>
            <a:endParaRPr lang="en-US" b="1" dirty="0">
              <a:latin typeface="+mj-lt"/>
            </a:endParaRPr>
          </a:p>
        </p:txBody>
      </p:sp>
      <p:graphicFrame>
        <p:nvGraphicFramePr>
          <p:cNvPr id="10" name="Chart 9">
            <a:extLst>
              <a:ext uri="{FF2B5EF4-FFF2-40B4-BE49-F238E27FC236}">
                <a16:creationId xmlns:a16="http://schemas.microsoft.com/office/drawing/2014/main" id="{7E09E1B2-B61E-40D4-90E7-C44E265ED6C7}"/>
              </a:ext>
            </a:extLst>
          </p:cNvPr>
          <p:cNvGraphicFramePr/>
          <p:nvPr>
            <p:extLst>
              <p:ext uri="{D42A27DB-BD31-4B8C-83A1-F6EECF244321}">
                <p14:modId xmlns:p14="http://schemas.microsoft.com/office/powerpoint/2010/main" val="855017398"/>
              </p:ext>
            </p:extLst>
          </p:nvPr>
        </p:nvGraphicFramePr>
        <p:xfrm>
          <a:off x="5867399" y="2388658"/>
          <a:ext cx="5972175" cy="3852334"/>
        </p:xfrm>
        <a:graphic>
          <a:graphicData uri="http://schemas.openxmlformats.org/drawingml/2006/chart">
            <c:chart xmlns:c="http://schemas.openxmlformats.org/drawingml/2006/chart" xmlns:r="http://schemas.openxmlformats.org/officeDocument/2006/relationships" r:id="rId2"/>
          </a:graphicData>
        </a:graphic>
      </p:graphicFrame>
      <p:pic>
        <p:nvPicPr>
          <p:cNvPr id="11" name="Picture 10">
            <a:extLst>
              <a:ext uri="{FF2B5EF4-FFF2-40B4-BE49-F238E27FC236}">
                <a16:creationId xmlns:a16="http://schemas.microsoft.com/office/drawing/2014/main" id="{72C11263-3962-4D1B-9A14-CF96A8725E9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159070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867F-BE9B-47EF-A2A3-DB3D3E0A616E}"/>
              </a:ext>
            </a:extLst>
          </p:cNvPr>
          <p:cNvSpPr>
            <a:spLocks noGrp="1"/>
          </p:cNvSpPr>
          <p:nvPr>
            <p:ph type="title"/>
          </p:nvPr>
        </p:nvSpPr>
        <p:spPr/>
        <p:txBody>
          <a:bodyPr/>
          <a:lstStyle/>
          <a:p>
            <a:r>
              <a:rPr lang="en-US" dirty="0"/>
              <a:t>Financial Metrics USD</a:t>
            </a:r>
          </a:p>
        </p:txBody>
      </p:sp>
      <p:pic>
        <p:nvPicPr>
          <p:cNvPr id="4" name="Picture 3">
            <a:extLst>
              <a:ext uri="{FF2B5EF4-FFF2-40B4-BE49-F238E27FC236}">
                <a16:creationId xmlns:a16="http://schemas.microsoft.com/office/drawing/2014/main" id="{4A25C5DD-F225-4B51-A0F6-9475F22923E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5" name="Content Placeholder 4">
            <a:extLst>
              <a:ext uri="{FF2B5EF4-FFF2-40B4-BE49-F238E27FC236}">
                <a16:creationId xmlns:a16="http://schemas.microsoft.com/office/drawing/2014/main" id="{7A130C42-3630-45FA-8617-4BCC3620FF18}"/>
              </a:ext>
            </a:extLst>
          </p:cNvPr>
          <p:cNvGraphicFramePr>
            <a:graphicFrameLocks noGrp="1"/>
          </p:cNvGraphicFramePr>
          <p:nvPr>
            <p:ph idx="1"/>
            <p:extLst>
              <p:ext uri="{D42A27DB-BD31-4B8C-83A1-F6EECF244321}">
                <p14:modId xmlns:p14="http://schemas.microsoft.com/office/powerpoint/2010/main" val="1161890520"/>
              </p:ext>
            </p:extLst>
          </p:nvPr>
        </p:nvGraphicFramePr>
        <p:xfrm>
          <a:off x="838200" y="1825625"/>
          <a:ext cx="10883537" cy="2518494"/>
        </p:xfrm>
        <a:graphic>
          <a:graphicData uri="http://schemas.openxmlformats.org/drawingml/2006/table">
            <a:tbl>
              <a:tblPr>
                <a:tableStyleId>{E8B1032C-EA38-4F05-BA0D-38AFFFC7BED3}</a:tableStyleId>
              </a:tblPr>
              <a:tblGrid>
                <a:gridCol w="1360442">
                  <a:extLst>
                    <a:ext uri="{9D8B030D-6E8A-4147-A177-3AD203B41FA5}">
                      <a16:colId xmlns:a16="http://schemas.microsoft.com/office/drawing/2014/main" val="3761366351"/>
                    </a:ext>
                  </a:extLst>
                </a:gridCol>
                <a:gridCol w="1467475">
                  <a:extLst>
                    <a:ext uri="{9D8B030D-6E8A-4147-A177-3AD203B41FA5}">
                      <a16:colId xmlns:a16="http://schemas.microsoft.com/office/drawing/2014/main" val="371694395"/>
                    </a:ext>
                  </a:extLst>
                </a:gridCol>
                <a:gridCol w="1126661">
                  <a:extLst>
                    <a:ext uri="{9D8B030D-6E8A-4147-A177-3AD203B41FA5}">
                      <a16:colId xmlns:a16="http://schemas.microsoft.com/office/drawing/2014/main" val="2059415280"/>
                    </a:ext>
                  </a:extLst>
                </a:gridCol>
                <a:gridCol w="1460151">
                  <a:extLst>
                    <a:ext uri="{9D8B030D-6E8A-4147-A177-3AD203B41FA5}">
                      <a16:colId xmlns:a16="http://schemas.microsoft.com/office/drawing/2014/main" val="2493961940"/>
                    </a:ext>
                  </a:extLst>
                </a:gridCol>
                <a:gridCol w="1541271">
                  <a:extLst>
                    <a:ext uri="{9D8B030D-6E8A-4147-A177-3AD203B41FA5}">
                      <a16:colId xmlns:a16="http://schemas.microsoft.com/office/drawing/2014/main" val="1754831896"/>
                    </a:ext>
                  </a:extLst>
                </a:gridCol>
                <a:gridCol w="928368">
                  <a:extLst>
                    <a:ext uri="{9D8B030D-6E8A-4147-A177-3AD203B41FA5}">
                      <a16:colId xmlns:a16="http://schemas.microsoft.com/office/drawing/2014/main" val="1333224537"/>
                    </a:ext>
                  </a:extLst>
                </a:gridCol>
                <a:gridCol w="1303034">
                  <a:extLst>
                    <a:ext uri="{9D8B030D-6E8A-4147-A177-3AD203B41FA5}">
                      <a16:colId xmlns:a16="http://schemas.microsoft.com/office/drawing/2014/main" val="3406009259"/>
                    </a:ext>
                  </a:extLst>
                </a:gridCol>
                <a:gridCol w="860113">
                  <a:extLst>
                    <a:ext uri="{9D8B030D-6E8A-4147-A177-3AD203B41FA5}">
                      <a16:colId xmlns:a16="http://schemas.microsoft.com/office/drawing/2014/main" val="3065592571"/>
                    </a:ext>
                  </a:extLst>
                </a:gridCol>
                <a:gridCol w="836022">
                  <a:extLst>
                    <a:ext uri="{9D8B030D-6E8A-4147-A177-3AD203B41FA5}">
                      <a16:colId xmlns:a16="http://schemas.microsoft.com/office/drawing/2014/main" val="1877006959"/>
                    </a:ext>
                  </a:extLst>
                </a:gridCol>
              </a:tblGrid>
              <a:tr h="369409">
                <a:tc gridSpan="9">
                  <a:txBody>
                    <a:bodyPr/>
                    <a:lstStyle/>
                    <a:p>
                      <a:pPr algn="ctr" fontAlgn="b"/>
                      <a:r>
                        <a:rPr lang="en-US" sz="1600" b="1" u="none" strike="noStrike" dirty="0">
                          <a:effectLst/>
                        </a:rPr>
                        <a:t>Royal Eagle (ROI &amp; IRR) Green Valley &amp; Bamboo Project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9468416"/>
                  </a:ext>
                </a:extLst>
              </a:tr>
              <a:tr h="726350">
                <a:tc>
                  <a:txBody>
                    <a:bodyPr/>
                    <a:lstStyle/>
                    <a:p>
                      <a:pPr algn="ctr" fontAlgn="b"/>
                      <a:r>
                        <a:rPr lang="en-US" sz="1600" u="none" strike="noStrike" dirty="0">
                          <a:effectLst/>
                        </a:rPr>
                        <a:t>Investment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Amount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Ownership</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Valuation Pre-Money</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Valuation </a:t>
                      </a:r>
                    </a:p>
                    <a:p>
                      <a:pPr algn="ctr" fontAlgn="b"/>
                      <a:r>
                        <a:rPr lang="en-US" sz="1600" u="none" strike="noStrike" dirty="0">
                          <a:effectLst/>
                        </a:rPr>
                        <a:t>After-Money¹</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Term</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ROI RE</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ROI RE Times</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IRR</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extLst>
                  <a:ext uri="{0D108BD9-81ED-4DB2-BD59-A6C34878D82A}">
                    <a16:rowId xmlns:a16="http://schemas.microsoft.com/office/drawing/2014/main" val="3629942290"/>
                  </a:ext>
                </a:extLst>
              </a:tr>
              <a:tr h="372232">
                <a:tc>
                  <a:txBody>
                    <a:bodyPr/>
                    <a:lstStyle/>
                    <a:p>
                      <a:pPr algn="ctr" fontAlgn="b"/>
                      <a:r>
                        <a:rPr lang="en-US" sz="1600" u="none" strike="noStrike" dirty="0">
                          <a:effectLst/>
                        </a:rPr>
                        <a:t>Green Valley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$ 22,000,000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20.0%</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$ 110,000,000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$ 619,197,253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10 years</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$ 81,531,305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a:effectLst/>
                        </a:rPr>
                        <a:t>3.71</a:t>
                      </a:r>
                      <a:endParaRPr lang="en-US" sz="1600" b="0" i="0" u="none" strike="noStrike">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24.70%</a:t>
                      </a:r>
                      <a:endParaRPr lang="en-US" sz="16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2057810761"/>
                  </a:ext>
                </a:extLst>
              </a:tr>
              <a:tr h="369409">
                <a:tc>
                  <a:txBody>
                    <a:bodyPr/>
                    <a:lstStyle/>
                    <a:p>
                      <a:pPr algn="ctr" fontAlgn="b"/>
                      <a:r>
                        <a:rPr lang="en-US" sz="1600" u="none" strike="noStrike" dirty="0">
                          <a:effectLst/>
                        </a:rPr>
                        <a:t>Bamboo</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$ 2,000,000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50.0%</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$ 4,000,000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$ 32,984,221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5 years</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 $ 4,073,758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2.04</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u="none" strike="noStrike" dirty="0">
                          <a:effectLst/>
                        </a:rPr>
                        <a:t>19.79%</a:t>
                      </a:r>
                      <a:endParaRPr lang="en-US" sz="16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1652190164"/>
                  </a:ext>
                </a:extLst>
              </a:tr>
              <a:tr h="369409">
                <a:tc>
                  <a:txBody>
                    <a:bodyPr/>
                    <a:lstStyle/>
                    <a:p>
                      <a:pPr algn="ctr" fontAlgn="b"/>
                      <a:r>
                        <a:rPr lang="en-US" sz="1600" b="1" u="none" strike="noStrike" dirty="0">
                          <a:effectLst/>
                        </a:rPr>
                        <a:t>Total</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 $ 24,000,000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21.1%</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 $ 114,000,000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 $ 652,181,474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 $ 85,605,063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r>
                        <a:rPr lang="en-US" sz="1600" b="1" u="none" strike="noStrike" dirty="0">
                          <a:effectLst/>
                        </a:rPr>
                        <a:t>3.57</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ctr" fontAlgn="b"/>
                      <a:endParaRPr lang="en-US" sz="1600" b="1"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1324750070"/>
                  </a:ext>
                </a:extLst>
              </a:tr>
              <a:tr h="311685">
                <a:tc gridSpan="9">
                  <a:txBody>
                    <a:bodyPr/>
                    <a:lstStyle/>
                    <a:p>
                      <a:pPr algn="l" fontAlgn="b"/>
                      <a:r>
                        <a:rPr lang="en-US" sz="1200" u="none" strike="noStrike" dirty="0">
                          <a:effectLst/>
                        </a:rPr>
                        <a:t>¹ Green Valley Business Plan</a:t>
                      </a:r>
                      <a:endParaRPr lang="en-US" sz="1200" b="1" i="0" u="none" strike="noStrike" dirty="0">
                        <a:solidFill>
                          <a:srgbClr val="404040"/>
                        </a:solidFill>
                        <a:effectLst/>
                        <a:latin typeface="Calibri" panose="020F0502020204030204" pitchFamily="34" charset="0"/>
                      </a:endParaRPr>
                    </a:p>
                  </a:txBody>
                  <a:tcPr marL="8517" marR="8517" marT="8517" marB="0" anchor="ctr"/>
                </a:tc>
                <a:tc hMerge="1">
                  <a:txBody>
                    <a:bodyPr/>
                    <a:lstStyle/>
                    <a:p>
                      <a:endParaRPr lang="en-US"/>
                    </a:p>
                  </a:txBody>
                  <a:tcP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3864722017"/>
                  </a:ext>
                </a:extLst>
              </a:tr>
            </a:tbl>
          </a:graphicData>
        </a:graphic>
      </p:graphicFrame>
      <p:sp>
        <p:nvSpPr>
          <p:cNvPr id="6" name="TextBox 5">
            <a:extLst>
              <a:ext uri="{FF2B5EF4-FFF2-40B4-BE49-F238E27FC236}">
                <a16:creationId xmlns:a16="http://schemas.microsoft.com/office/drawing/2014/main" id="{1946D4F3-9C76-4561-BD85-3799E9C5D163}"/>
              </a:ext>
            </a:extLst>
          </p:cNvPr>
          <p:cNvSpPr txBox="1"/>
          <p:nvPr/>
        </p:nvSpPr>
        <p:spPr>
          <a:xfrm>
            <a:off x="838199" y="4646831"/>
            <a:ext cx="8932817" cy="1200329"/>
          </a:xfrm>
          <a:prstGeom prst="rect">
            <a:avLst/>
          </a:prstGeom>
          <a:noFill/>
        </p:spPr>
        <p:txBody>
          <a:bodyPr wrap="square" rtlCol="0">
            <a:spAutoFit/>
          </a:bodyPr>
          <a:lstStyle/>
          <a:p>
            <a:r>
              <a:rPr lang="en-US" sz="2400" b="1" dirty="0"/>
              <a:t>85MM dollars total revenue = 3.57x times total investment</a:t>
            </a:r>
          </a:p>
          <a:p>
            <a:endParaRPr lang="en-US" sz="2400" b="1" dirty="0"/>
          </a:p>
          <a:p>
            <a:r>
              <a:rPr lang="en-US" sz="2400" b="1" dirty="0"/>
              <a:t>23.22% accumulated IRR </a:t>
            </a:r>
          </a:p>
        </p:txBody>
      </p:sp>
    </p:spTree>
    <p:extLst>
      <p:ext uri="{BB962C8B-B14F-4D97-AF65-F5344CB8AC3E}">
        <p14:creationId xmlns:p14="http://schemas.microsoft.com/office/powerpoint/2010/main" val="3399979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867F-BE9B-47EF-A2A3-DB3D3E0A616E}"/>
              </a:ext>
            </a:extLst>
          </p:cNvPr>
          <p:cNvSpPr>
            <a:spLocks noGrp="1"/>
          </p:cNvSpPr>
          <p:nvPr>
            <p:ph type="title"/>
          </p:nvPr>
        </p:nvSpPr>
        <p:spPr/>
        <p:txBody>
          <a:bodyPr/>
          <a:lstStyle/>
          <a:p>
            <a:r>
              <a:rPr lang="en-US" dirty="0"/>
              <a:t>Financial Metrics USD</a:t>
            </a:r>
          </a:p>
        </p:txBody>
      </p:sp>
      <p:pic>
        <p:nvPicPr>
          <p:cNvPr id="4" name="Picture 3">
            <a:extLst>
              <a:ext uri="{FF2B5EF4-FFF2-40B4-BE49-F238E27FC236}">
                <a16:creationId xmlns:a16="http://schemas.microsoft.com/office/drawing/2014/main" id="{4A25C5DD-F225-4B51-A0F6-9475F22923E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8" name="Content Placeholder 7">
            <a:extLst>
              <a:ext uri="{FF2B5EF4-FFF2-40B4-BE49-F238E27FC236}">
                <a16:creationId xmlns:a16="http://schemas.microsoft.com/office/drawing/2014/main" id="{B75A7B4E-A7FA-4CC5-8F29-47A691B74B23}"/>
              </a:ext>
            </a:extLst>
          </p:cNvPr>
          <p:cNvGraphicFramePr>
            <a:graphicFrameLocks noGrp="1"/>
          </p:cNvGraphicFramePr>
          <p:nvPr>
            <p:ph idx="1"/>
            <p:extLst>
              <p:ext uri="{D42A27DB-BD31-4B8C-83A1-F6EECF244321}">
                <p14:modId xmlns:p14="http://schemas.microsoft.com/office/powerpoint/2010/main" val="2962415586"/>
              </p:ext>
            </p:extLst>
          </p:nvPr>
        </p:nvGraphicFramePr>
        <p:xfrm>
          <a:off x="1006929" y="1690688"/>
          <a:ext cx="4279174" cy="3996013"/>
        </p:xfrm>
        <a:graphic>
          <a:graphicData uri="http://schemas.openxmlformats.org/drawingml/2006/table">
            <a:tbl>
              <a:tblPr>
                <a:tableStyleId>{E8B1032C-EA38-4F05-BA0D-38AFFFC7BED3}</a:tableStyleId>
              </a:tblPr>
              <a:tblGrid>
                <a:gridCol w="1847850">
                  <a:extLst>
                    <a:ext uri="{9D8B030D-6E8A-4147-A177-3AD203B41FA5}">
                      <a16:colId xmlns:a16="http://schemas.microsoft.com/office/drawing/2014/main" val="765232750"/>
                    </a:ext>
                  </a:extLst>
                </a:gridCol>
                <a:gridCol w="1320800">
                  <a:extLst>
                    <a:ext uri="{9D8B030D-6E8A-4147-A177-3AD203B41FA5}">
                      <a16:colId xmlns:a16="http://schemas.microsoft.com/office/drawing/2014/main" val="1148062675"/>
                    </a:ext>
                  </a:extLst>
                </a:gridCol>
                <a:gridCol w="1110524">
                  <a:extLst>
                    <a:ext uri="{9D8B030D-6E8A-4147-A177-3AD203B41FA5}">
                      <a16:colId xmlns:a16="http://schemas.microsoft.com/office/drawing/2014/main" val="152880859"/>
                    </a:ext>
                  </a:extLst>
                </a:gridCol>
              </a:tblGrid>
              <a:tr h="439260">
                <a:tc gridSpan="3">
                  <a:txBody>
                    <a:bodyPr/>
                    <a:lstStyle/>
                    <a:p>
                      <a:pPr algn="ctr" fontAlgn="b"/>
                      <a:r>
                        <a:rPr lang="en-US" sz="2000" b="1" u="none" strike="noStrike" dirty="0" err="1">
                          <a:effectLst/>
                        </a:rPr>
                        <a:t>Greenvalley</a:t>
                      </a:r>
                      <a:r>
                        <a:rPr lang="en-US" sz="2000" b="1" u="none" strike="noStrike" dirty="0">
                          <a:effectLst/>
                        </a:rPr>
                        <a:t> Land Development</a:t>
                      </a:r>
                      <a:endParaRPr lang="en-US" sz="2000" b="1" i="0" u="none" strike="noStrike" dirty="0">
                        <a:solidFill>
                          <a:srgbClr val="404040"/>
                        </a:solidFill>
                        <a:effectLst/>
                        <a:latin typeface="Calibri" panose="020F0502020204030204" pitchFamily="34" charset="0"/>
                      </a:endParaRPr>
                    </a:p>
                  </a:txBody>
                  <a:tcPr marL="9525" marR="9525" marT="9525" marB="0" anchor="ctr">
                    <a:solidFill>
                      <a:schemeClr val="accent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340027"/>
                  </a:ext>
                </a:extLst>
              </a:tr>
              <a:tr h="494481">
                <a:tc>
                  <a:txBody>
                    <a:bodyPr/>
                    <a:lstStyle/>
                    <a:p>
                      <a:pPr algn="ctr" fontAlgn="b"/>
                      <a:r>
                        <a:rPr lang="en-US" sz="1200" b="1" u="none" strike="noStrike" dirty="0">
                          <a:effectLst/>
                        </a:rPr>
                        <a:t>Total Revenue</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 $ 619,197,252.80 </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a:effectLst/>
                        </a:rPr>
                        <a:t> </a:t>
                      </a:r>
                      <a:endParaRPr lang="en-US" sz="1200" b="1" i="0" u="none" strike="noStrike">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1573408182"/>
                  </a:ext>
                </a:extLst>
              </a:tr>
              <a:tr h="263556">
                <a:tc>
                  <a:txBody>
                    <a:bodyPr/>
                    <a:lstStyle/>
                    <a:p>
                      <a:pPr algn="ctr" fontAlgn="b"/>
                      <a:r>
                        <a:rPr lang="en-US" sz="1200" b="1" u="none" strike="noStrike" dirty="0">
                          <a:effectLst/>
                        </a:rPr>
                        <a:t>Cost of the Project</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Cost</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 vs Revenue</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3134061235"/>
                  </a:ext>
                </a:extLst>
              </a:tr>
              <a:tr h="251006">
                <a:tc>
                  <a:txBody>
                    <a:bodyPr/>
                    <a:lstStyle/>
                    <a:p>
                      <a:pPr algn="ctr" fontAlgn="b"/>
                      <a:r>
                        <a:rPr lang="en-US" sz="1200" u="none" strike="noStrike" dirty="0">
                          <a:effectLst/>
                        </a:rPr>
                        <a:t>Land</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$ 12,698,413.00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2.05%</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87503192"/>
                  </a:ext>
                </a:extLst>
              </a:tr>
              <a:tr h="251006">
                <a:tc>
                  <a:txBody>
                    <a:bodyPr/>
                    <a:lstStyle/>
                    <a:p>
                      <a:pPr algn="ctr" fontAlgn="b"/>
                      <a:r>
                        <a:rPr lang="en-US" sz="1200" u="none" strike="noStrike" dirty="0">
                          <a:effectLst/>
                        </a:rPr>
                        <a:t>Construction</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$ 108,037,364.34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17.45%</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96567771"/>
                  </a:ext>
                </a:extLst>
              </a:tr>
              <a:tr h="251006">
                <a:tc>
                  <a:txBody>
                    <a:bodyPr/>
                    <a:lstStyle/>
                    <a:p>
                      <a:pPr algn="ctr" fontAlgn="b"/>
                      <a:r>
                        <a:rPr lang="en-US" sz="1200" u="none" strike="noStrike" dirty="0">
                          <a:effectLst/>
                        </a:rPr>
                        <a:t>Project Management 3%</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$ 17,503,267.46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2.83%</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10179362"/>
                  </a:ext>
                </a:extLst>
              </a:tr>
              <a:tr h="251006">
                <a:tc>
                  <a:txBody>
                    <a:bodyPr/>
                    <a:lstStyle/>
                    <a:p>
                      <a:pPr algn="ctr" fontAlgn="b"/>
                      <a:r>
                        <a:rPr lang="en-US" sz="1200" u="none" strike="noStrike" dirty="0">
                          <a:effectLst/>
                        </a:rPr>
                        <a:t>Marketing 2%</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$ 13,037,176.18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2.11%</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46601035"/>
                  </a:ext>
                </a:extLst>
              </a:tr>
              <a:tr h="251006">
                <a:tc>
                  <a:txBody>
                    <a:bodyPr/>
                    <a:lstStyle/>
                    <a:p>
                      <a:pPr algn="ctr" fontAlgn="b"/>
                      <a:r>
                        <a:rPr lang="en-US" sz="1200" u="none" strike="noStrike" dirty="0">
                          <a:effectLst/>
                        </a:rPr>
                        <a:t>Sales Commission 3%</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$ 18,792,195.71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3.03%</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31329533"/>
                  </a:ext>
                </a:extLst>
              </a:tr>
              <a:tr h="251006">
                <a:tc>
                  <a:txBody>
                    <a:bodyPr/>
                    <a:lstStyle/>
                    <a:p>
                      <a:pPr algn="ctr" fontAlgn="b"/>
                      <a:r>
                        <a:rPr lang="en-US" sz="1200" u="none" strike="noStrike" dirty="0">
                          <a:effectLst/>
                        </a:rPr>
                        <a:t>Taxes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$ 18,575,917.58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3.00%</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0753347"/>
                  </a:ext>
                </a:extLst>
              </a:tr>
              <a:tr h="251006">
                <a:tc>
                  <a:txBody>
                    <a:bodyPr/>
                    <a:lstStyle/>
                    <a:p>
                      <a:pPr algn="ctr" fontAlgn="b"/>
                      <a:r>
                        <a:rPr lang="en-US" sz="1200" u="none" strike="noStrike" dirty="0">
                          <a:effectLst/>
                        </a:rPr>
                        <a:t>Transfer of Real Estate</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$ 12,383,945.06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2.00%</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55439699"/>
                  </a:ext>
                </a:extLst>
              </a:tr>
              <a:tr h="251006">
                <a:tc>
                  <a:txBody>
                    <a:bodyPr/>
                    <a:lstStyle/>
                    <a:p>
                      <a:pPr algn="ctr" fontAlgn="b"/>
                      <a:r>
                        <a:rPr lang="en-US" sz="1200" u="none" strike="noStrike" dirty="0">
                          <a:effectLst/>
                        </a:rPr>
                        <a:t>Financial Costs*</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$ 10,512,447.61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1.70%</a:t>
                      </a:r>
                      <a:endParaRPr lang="en-US"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11842013"/>
                  </a:ext>
                </a:extLst>
              </a:tr>
              <a:tr h="263556">
                <a:tc>
                  <a:txBody>
                    <a:bodyPr/>
                    <a:lstStyle/>
                    <a:p>
                      <a:pPr algn="ctr" fontAlgn="b"/>
                      <a:r>
                        <a:rPr lang="en-US" sz="1200" u="none" strike="noStrike" dirty="0">
                          <a:effectLst/>
                        </a:rPr>
                        <a:t>Total Costs</a:t>
                      </a:r>
                      <a:endParaRPr lang="en-US" sz="12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$ 211,540,726.93 </a:t>
                      </a:r>
                      <a:endParaRPr lang="en-US" sz="12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ctr" fontAlgn="b"/>
                      <a:r>
                        <a:rPr lang="en-US" sz="1200" u="none" strike="noStrike">
                          <a:effectLst/>
                        </a:rPr>
                        <a:t>34.16%</a:t>
                      </a:r>
                      <a:endParaRPr lang="en-US" sz="1200" b="1" i="0" u="none" strike="noStrike">
                        <a:solidFill>
                          <a:srgbClr val="40404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96692699"/>
                  </a:ext>
                </a:extLst>
              </a:tr>
              <a:tr h="263556">
                <a:tc>
                  <a:txBody>
                    <a:bodyPr/>
                    <a:lstStyle/>
                    <a:p>
                      <a:pPr algn="ctr" fontAlgn="b"/>
                      <a:r>
                        <a:rPr lang="en-US" sz="1200" u="none" strike="noStrike" dirty="0">
                          <a:effectLst/>
                        </a:rPr>
                        <a:t>Profit/Loss</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tc>
                  <a:txBody>
                    <a:bodyPr/>
                    <a:lstStyle/>
                    <a:p>
                      <a:pPr algn="ctr" fontAlgn="b"/>
                      <a:r>
                        <a:rPr lang="en-US" sz="1200" u="none" strike="noStrike" dirty="0">
                          <a:effectLst/>
                        </a:rPr>
                        <a:t> $ 407,656,525.87 </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tc>
                  <a:txBody>
                    <a:bodyPr/>
                    <a:lstStyle/>
                    <a:p>
                      <a:pPr algn="ctr" fontAlgn="b"/>
                      <a:r>
                        <a:rPr lang="en-US" sz="1200" u="none" strike="noStrike" dirty="0">
                          <a:effectLst/>
                        </a:rPr>
                        <a:t>65.84%</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extLst>
                  <a:ext uri="{0D108BD9-81ED-4DB2-BD59-A6C34878D82A}">
                    <a16:rowId xmlns:a16="http://schemas.microsoft.com/office/drawing/2014/main" val="2198862295"/>
                  </a:ext>
                </a:extLst>
              </a:tr>
              <a:tr h="263556">
                <a:tc>
                  <a:txBody>
                    <a:bodyPr/>
                    <a:lstStyle/>
                    <a:p>
                      <a:pPr algn="ctr" fontAlgn="b"/>
                      <a:r>
                        <a:rPr lang="en-US" sz="1200" u="none" strike="noStrike" dirty="0">
                          <a:effectLst/>
                        </a:rPr>
                        <a:t>Royal Eagle 20%</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tc>
                  <a:txBody>
                    <a:bodyPr/>
                    <a:lstStyle/>
                    <a:p>
                      <a:pPr algn="ctr" fontAlgn="b"/>
                      <a:r>
                        <a:rPr lang="en-US" sz="1200" u="none" strike="noStrike" dirty="0">
                          <a:effectLst/>
                        </a:rPr>
                        <a:t> $ 81,531,305.17 </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tc>
                  <a:txBody>
                    <a:bodyPr/>
                    <a:lstStyle/>
                    <a:p>
                      <a:pPr algn="ctr" fontAlgn="b"/>
                      <a:r>
                        <a:rPr lang="en-US" sz="1200" u="none" strike="noStrike" dirty="0">
                          <a:effectLst/>
                        </a:rPr>
                        <a:t>20.00%</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60000"/>
                        <a:lumOff val="40000"/>
                      </a:schemeClr>
                    </a:solidFill>
                  </a:tcPr>
                </a:tc>
                <a:extLst>
                  <a:ext uri="{0D108BD9-81ED-4DB2-BD59-A6C34878D82A}">
                    <a16:rowId xmlns:a16="http://schemas.microsoft.com/office/drawing/2014/main" val="2785267643"/>
                  </a:ext>
                </a:extLst>
              </a:tr>
            </a:tbl>
          </a:graphicData>
        </a:graphic>
      </p:graphicFrame>
      <p:graphicFrame>
        <p:nvGraphicFramePr>
          <p:cNvPr id="11" name="Chart 10">
            <a:extLst>
              <a:ext uri="{FF2B5EF4-FFF2-40B4-BE49-F238E27FC236}">
                <a16:creationId xmlns:a16="http://schemas.microsoft.com/office/drawing/2014/main" id="{FCA6B97B-D76F-46F5-B279-C1856AAAC174}"/>
              </a:ext>
            </a:extLst>
          </p:cNvPr>
          <p:cNvGraphicFramePr/>
          <p:nvPr>
            <p:extLst>
              <p:ext uri="{D42A27DB-BD31-4B8C-83A1-F6EECF244321}">
                <p14:modId xmlns:p14="http://schemas.microsoft.com/office/powerpoint/2010/main" val="4089196515"/>
              </p:ext>
            </p:extLst>
          </p:nvPr>
        </p:nvGraphicFramePr>
        <p:xfrm>
          <a:off x="5540467" y="1690688"/>
          <a:ext cx="6194333" cy="39960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82921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D867F-BE9B-47EF-A2A3-DB3D3E0A616E}"/>
              </a:ext>
            </a:extLst>
          </p:cNvPr>
          <p:cNvSpPr>
            <a:spLocks noGrp="1"/>
          </p:cNvSpPr>
          <p:nvPr>
            <p:ph type="title"/>
          </p:nvPr>
        </p:nvSpPr>
        <p:spPr/>
        <p:txBody>
          <a:bodyPr/>
          <a:lstStyle/>
          <a:p>
            <a:r>
              <a:rPr lang="en-US" dirty="0"/>
              <a:t>Financial Metrics USD</a:t>
            </a:r>
          </a:p>
        </p:txBody>
      </p:sp>
      <p:pic>
        <p:nvPicPr>
          <p:cNvPr id="4" name="Picture 3">
            <a:extLst>
              <a:ext uri="{FF2B5EF4-FFF2-40B4-BE49-F238E27FC236}">
                <a16:creationId xmlns:a16="http://schemas.microsoft.com/office/drawing/2014/main" id="{4A25C5DD-F225-4B51-A0F6-9475F22923E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8" name="Content Placeholder 7">
            <a:extLst>
              <a:ext uri="{FF2B5EF4-FFF2-40B4-BE49-F238E27FC236}">
                <a16:creationId xmlns:a16="http://schemas.microsoft.com/office/drawing/2014/main" id="{B75A7B4E-A7FA-4CC5-8F29-47A691B74B23}"/>
              </a:ext>
            </a:extLst>
          </p:cNvPr>
          <p:cNvGraphicFramePr>
            <a:graphicFrameLocks noGrp="1"/>
          </p:cNvGraphicFramePr>
          <p:nvPr>
            <p:ph idx="1"/>
            <p:extLst>
              <p:ext uri="{D42A27DB-BD31-4B8C-83A1-F6EECF244321}">
                <p14:modId xmlns:p14="http://schemas.microsoft.com/office/powerpoint/2010/main" val="3196257178"/>
              </p:ext>
            </p:extLst>
          </p:nvPr>
        </p:nvGraphicFramePr>
        <p:xfrm>
          <a:off x="1006929" y="1690688"/>
          <a:ext cx="4279174" cy="3924872"/>
        </p:xfrm>
        <a:graphic>
          <a:graphicData uri="http://schemas.openxmlformats.org/drawingml/2006/table">
            <a:tbl>
              <a:tblPr>
                <a:tableStyleId>{E8B1032C-EA38-4F05-BA0D-38AFFFC7BED3}</a:tableStyleId>
              </a:tblPr>
              <a:tblGrid>
                <a:gridCol w="1847850">
                  <a:extLst>
                    <a:ext uri="{9D8B030D-6E8A-4147-A177-3AD203B41FA5}">
                      <a16:colId xmlns:a16="http://schemas.microsoft.com/office/drawing/2014/main" val="765232750"/>
                    </a:ext>
                  </a:extLst>
                </a:gridCol>
                <a:gridCol w="1320800">
                  <a:extLst>
                    <a:ext uri="{9D8B030D-6E8A-4147-A177-3AD203B41FA5}">
                      <a16:colId xmlns:a16="http://schemas.microsoft.com/office/drawing/2014/main" val="1148062675"/>
                    </a:ext>
                  </a:extLst>
                </a:gridCol>
                <a:gridCol w="1110524">
                  <a:extLst>
                    <a:ext uri="{9D8B030D-6E8A-4147-A177-3AD203B41FA5}">
                      <a16:colId xmlns:a16="http://schemas.microsoft.com/office/drawing/2014/main" val="152880859"/>
                    </a:ext>
                  </a:extLst>
                </a:gridCol>
              </a:tblGrid>
              <a:tr h="439260">
                <a:tc gridSpan="3">
                  <a:txBody>
                    <a:bodyPr/>
                    <a:lstStyle/>
                    <a:p>
                      <a:pPr algn="ctr" fontAlgn="b"/>
                      <a:r>
                        <a:rPr lang="en-US" sz="2000" b="1" u="none" strike="noStrike" dirty="0">
                          <a:effectLst/>
                        </a:rPr>
                        <a:t>Bamboo Medium Density Apartments </a:t>
                      </a:r>
                      <a:endParaRPr lang="en-US" sz="2000" b="1" i="0" u="none" strike="noStrike" dirty="0">
                        <a:solidFill>
                          <a:srgbClr val="404040"/>
                        </a:solidFill>
                        <a:effectLst/>
                        <a:latin typeface="Calibri" panose="020F0502020204030204" pitchFamily="34" charset="0"/>
                      </a:endParaRPr>
                    </a:p>
                  </a:txBody>
                  <a:tcPr marL="9525" marR="9525" marT="9525" marB="0" anchor="ctr">
                    <a:solidFill>
                      <a:schemeClr val="accent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340027"/>
                  </a:ext>
                </a:extLst>
              </a:tr>
              <a:tr h="494481">
                <a:tc>
                  <a:txBody>
                    <a:bodyPr/>
                    <a:lstStyle/>
                    <a:p>
                      <a:pPr algn="ctr" fontAlgn="b"/>
                      <a:r>
                        <a:rPr lang="en-US" sz="1200" b="0" u="none" strike="noStrike" dirty="0">
                          <a:effectLst/>
                        </a:rPr>
                        <a:t>Total Revenue</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0" u="none" strike="noStrike" dirty="0">
                          <a:effectLst/>
                        </a:rPr>
                        <a:t> $ 32,984,221.00</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0" u="none" strike="noStrike" dirty="0">
                          <a:effectLst/>
                        </a:rPr>
                        <a:t> 100.0%</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1573408182"/>
                  </a:ext>
                </a:extLst>
              </a:tr>
              <a:tr h="263556">
                <a:tc>
                  <a:txBody>
                    <a:bodyPr/>
                    <a:lstStyle/>
                    <a:p>
                      <a:pPr algn="ctr" fontAlgn="b"/>
                      <a:r>
                        <a:rPr lang="en-US" sz="1200" b="0" u="none" strike="noStrike" dirty="0">
                          <a:effectLst/>
                        </a:rPr>
                        <a:t>Cost of the Project</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0" u="none" strike="noStrike" dirty="0">
                          <a:effectLst/>
                        </a:rPr>
                        <a:t>Cost</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0" u="none" strike="noStrike" dirty="0">
                          <a:effectLst/>
                        </a:rPr>
                        <a:t>% vs Revenue</a:t>
                      </a:r>
                      <a:endParaRPr lang="en-US" sz="1200" b="0"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3134061235"/>
                  </a:ext>
                </a:extLst>
              </a:tr>
              <a:tr h="251006">
                <a:tc>
                  <a:txBody>
                    <a:bodyPr/>
                    <a:lstStyle/>
                    <a:p>
                      <a:pPr algn="ctr" fontAlgn="b"/>
                      <a:r>
                        <a:rPr lang="en-US" sz="1200" u="none" strike="noStrike" dirty="0">
                          <a:effectLst/>
                        </a:rPr>
                        <a:t>Land</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$ 3,225,920.00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9.78%</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87503192"/>
                  </a:ext>
                </a:extLst>
              </a:tr>
              <a:tr h="251006">
                <a:tc>
                  <a:txBody>
                    <a:bodyPr/>
                    <a:lstStyle/>
                    <a:p>
                      <a:pPr algn="ctr" fontAlgn="b"/>
                      <a:r>
                        <a:rPr lang="en-US" sz="1200" u="none" strike="noStrike" dirty="0">
                          <a:effectLst/>
                        </a:rPr>
                        <a:t>Construction</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$18,502,384.00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56.09%</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96567771"/>
                  </a:ext>
                </a:extLst>
              </a:tr>
              <a:tr h="251006">
                <a:tc>
                  <a:txBody>
                    <a:bodyPr/>
                    <a:lstStyle/>
                    <a:p>
                      <a:pPr algn="ctr" fontAlgn="b"/>
                      <a:r>
                        <a:rPr lang="en-US" sz="1200" u="none" strike="noStrike" dirty="0">
                          <a:effectLst/>
                        </a:rPr>
                        <a:t>Project Management 3%</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$ 370,047.68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1.12%</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10179362"/>
                  </a:ext>
                </a:extLst>
              </a:tr>
              <a:tr h="251006">
                <a:tc>
                  <a:txBody>
                    <a:bodyPr/>
                    <a:lstStyle/>
                    <a:p>
                      <a:pPr algn="ctr" fontAlgn="b"/>
                      <a:r>
                        <a:rPr lang="en-US" sz="1200" u="none" strike="noStrike" dirty="0">
                          <a:effectLst/>
                        </a:rPr>
                        <a:t>Marketing .8%</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$ 148,019.07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0.45%</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46601035"/>
                  </a:ext>
                </a:extLst>
              </a:tr>
              <a:tr h="251006">
                <a:tc>
                  <a:txBody>
                    <a:bodyPr/>
                    <a:lstStyle/>
                    <a:p>
                      <a:pPr algn="ctr" fontAlgn="b"/>
                      <a:r>
                        <a:rPr lang="en-US" sz="1200" u="none" strike="noStrike" dirty="0">
                          <a:effectLst/>
                        </a:rPr>
                        <a:t>Sales Commission 4%</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$ 740,095.36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2.24%</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31329533"/>
                  </a:ext>
                </a:extLst>
              </a:tr>
              <a:tr h="251006">
                <a:tc>
                  <a:txBody>
                    <a:bodyPr/>
                    <a:lstStyle/>
                    <a:p>
                      <a:pPr algn="ctr" fontAlgn="b"/>
                      <a:r>
                        <a:rPr lang="en-US" sz="1200" u="none" strike="noStrike" dirty="0">
                          <a:effectLst/>
                        </a:rPr>
                        <a:t>Taxes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$ 555,071.52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1.68%</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0753347"/>
                  </a:ext>
                </a:extLst>
              </a:tr>
              <a:tr h="251006">
                <a:tc>
                  <a:txBody>
                    <a:bodyPr/>
                    <a:lstStyle/>
                    <a:p>
                      <a:pPr algn="ctr" fontAlgn="b"/>
                      <a:r>
                        <a:rPr lang="en-US" sz="1200" u="none" strike="noStrike" dirty="0">
                          <a:effectLst/>
                        </a:rPr>
                        <a:t>Financial Costs*</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$ 1,295,166.88 </a:t>
                      </a:r>
                      <a:endParaRPr lang="en-US"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3.93%</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11842013"/>
                  </a:ext>
                </a:extLst>
              </a:tr>
              <a:tr h="263556">
                <a:tc>
                  <a:txBody>
                    <a:bodyPr/>
                    <a:lstStyle/>
                    <a:p>
                      <a:pPr algn="ctr" fontAlgn="b"/>
                      <a:r>
                        <a:rPr lang="en-US" sz="1200" u="none" strike="noStrike" dirty="0">
                          <a:effectLst/>
                        </a:rPr>
                        <a:t>Total Costs</a:t>
                      </a:r>
                      <a:endParaRPr lang="en-US" sz="12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 $ 24,836,704.51  </a:t>
                      </a:r>
                      <a:endParaRPr lang="en-US" sz="1200" b="1" i="0" u="none" strike="noStrike" dirty="0">
                        <a:solidFill>
                          <a:srgbClr val="404040"/>
                        </a:solidFill>
                        <a:effectLst/>
                        <a:latin typeface="Calibri" panose="020F0502020204030204" pitchFamily="34" charset="0"/>
                      </a:endParaRPr>
                    </a:p>
                  </a:txBody>
                  <a:tcPr marL="9525" marR="9525" marT="9525" marB="0" anchor="ctr"/>
                </a:tc>
                <a:tc>
                  <a:txBody>
                    <a:bodyPr/>
                    <a:lstStyle/>
                    <a:p>
                      <a:pPr algn="ctr" fontAlgn="b"/>
                      <a:r>
                        <a:rPr lang="en-US" sz="1200" u="none" strike="noStrike" dirty="0">
                          <a:effectLst/>
                        </a:rPr>
                        <a:t>75.30%</a:t>
                      </a:r>
                      <a:endParaRPr lang="en-US"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96692699"/>
                  </a:ext>
                </a:extLst>
              </a:tr>
              <a:tr h="263556">
                <a:tc>
                  <a:txBody>
                    <a:bodyPr/>
                    <a:lstStyle/>
                    <a:p>
                      <a:pPr algn="ctr" fontAlgn="b"/>
                      <a:r>
                        <a:rPr lang="en-US" sz="1200" b="1" u="none" strike="noStrike" dirty="0">
                          <a:effectLst/>
                        </a:rPr>
                        <a:t>Profit/Loss</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 $ 8,147,516.49 </a:t>
                      </a: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152.79%</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2198862295"/>
                  </a:ext>
                </a:extLst>
              </a:tr>
              <a:tr h="263556">
                <a:tc>
                  <a:txBody>
                    <a:bodyPr/>
                    <a:lstStyle/>
                    <a:p>
                      <a:pPr algn="ctr" fontAlgn="b"/>
                      <a:r>
                        <a:rPr lang="en-US" sz="1200" b="1" u="none" strike="noStrike" dirty="0">
                          <a:effectLst/>
                        </a:rPr>
                        <a:t>Royal Eagle 20%</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 $ 4,073,758.24 </a:t>
                      </a:r>
                    </a:p>
                  </a:txBody>
                  <a:tcPr marL="9525" marR="9525" marT="9525" marB="0" anchor="ctr">
                    <a:solidFill>
                      <a:schemeClr val="accent6">
                        <a:lumMod val="40000"/>
                        <a:lumOff val="60000"/>
                      </a:schemeClr>
                    </a:solidFill>
                  </a:tcPr>
                </a:tc>
                <a:tc>
                  <a:txBody>
                    <a:bodyPr/>
                    <a:lstStyle/>
                    <a:p>
                      <a:pPr algn="ctr" fontAlgn="b"/>
                      <a:r>
                        <a:rPr lang="en-US" sz="1200" b="1" u="none" strike="noStrike" dirty="0">
                          <a:effectLst/>
                        </a:rPr>
                        <a:t>76.40%</a:t>
                      </a:r>
                      <a:endParaRPr lang="en-US" sz="1200" b="1" i="0" u="none" strike="noStrike" dirty="0">
                        <a:solidFill>
                          <a:srgbClr val="404040"/>
                        </a:solidFill>
                        <a:effectLst/>
                        <a:latin typeface="Calibri" panose="020F0502020204030204" pitchFamily="34" charset="0"/>
                      </a:endParaRPr>
                    </a:p>
                  </a:txBody>
                  <a:tcPr marL="9525" marR="9525" marT="9525" marB="0" anchor="ctr">
                    <a:solidFill>
                      <a:schemeClr val="accent6">
                        <a:lumMod val="40000"/>
                        <a:lumOff val="60000"/>
                      </a:schemeClr>
                    </a:solidFill>
                  </a:tcPr>
                </a:tc>
                <a:extLst>
                  <a:ext uri="{0D108BD9-81ED-4DB2-BD59-A6C34878D82A}">
                    <a16:rowId xmlns:a16="http://schemas.microsoft.com/office/drawing/2014/main" val="2785267643"/>
                  </a:ext>
                </a:extLst>
              </a:tr>
            </a:tbl>
          </a:graphicData>
        </a:graphic>
      </p:graphicFrame>
      <p:graphicFrame>
        <p:nvGraphicFramePr>
          <p:cNvPr id="11" name="Chart 10">
            <a:extLst>
              <a:ext uri="{FF2B5EF4-FFF2-40B4-BE49-F238E27FC236}">
                <a16:creationId xmlns:a16="http://schemas.microsoft.com/office/drawing/2014/main" id="{FCA6B97B-D76F-46F5-B279-C1856AAAC174}"/>
              </a:ext>
            </a:extLst>
          </p:cNvPr>
          <p:cNvGraphicFramePr/>
          <p:nvPr>
            <p:extLst>
              <p:ext uri="{D42A27DB-BD31-4B8C-83A1-F6EECF244321}">
                <p14:modId xmlns:p14="http://schemas.microsoft.com/office/powerpoint/2010/main" val="3519458604"/>
              </p:ext>
            </p:extLst>
          </p:nvPr>
        </p:nvGraphicFramePr>
        <p:xfrm>
          <a:off x="5540467" y="1690688"/>
          <a:ext cx="6194333" cy="37450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349625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3FB35-79A7-4EF8-A190-302D1B2F89C1}"/>
              </a:ext>
            </a:extLst>
          </p:cNvPr>
          <p:cNvSpPr>
            <a:spLocks noGrp="1"/>
          </p:cNvSpPr>
          <p:nvPr>
            <p:ph type="title"/>
          </p:nvPr>
        </p:nvSpPr>
        <p:spPr>
          <a:xfrm>
            <a:off x="4965430" y="629266"/>
            <a:ext cx="6586491" cy="1676603"/>
          </a:xfrm>
        </p:spPr>
        <p:txBody>
          <a:bodyPr>
            <a:normAutofit/>
          </a:bodyPr>
          <a:lstStyle/>
          <a:p>
            <a:r>
              <a:rPr lang="en-US" dirty="0"/>
              <a:t>Images</a:t>
            </a:r>
          </a:p>
        </p:txBody>
      </p:sp>
      <p:pic>
        <p:nvPicPr>
          <p:cNvPr id="5" name="Imagen 4" descr="Imagen que contiene exterior, árbol, edificio, cielo&#10;&#10;Descripción generada automáticamente">
            <a:extLst>
              <a:ext uri="{FF2B5EF4-FFF2-40B4-BE49-F238E27FC236}">
                <a16:creationId xmlns:a16="http://schemas.microsoft.com/office/drawing/2014/main" id="{FEA74C6C-14F3-4210-AAC3-15D0BD2F887E}"/>
              </a:ext>
            </a:extLst>
          </p:cNvPr>
          <p:cNvPicPr>
            <a:picLocks noChangeAspect="1"/>
          </p:cNvPicPr>
          <p:nvPr/>
        </p:nvPicPr>
        <p:blipFill rotWithShape="1">
          <a:blip r:embed="rId2"/>
          <a:srcRect l="34867" r="27111"/>
          <a:stretch/>
        </p:blipFill>
        <p:spPr>
          <a:xfrm>
            <a:off x="20" y="10"/>
            <a:ext cx="4635571" cy="6857990"/>
          </a:xfrm>
          <a:prstGeom prst="rect">
            <a:avLst/>
          </a:prstGeom>
          <a:effectLst/>
        </p:spPr>
      </p:pic>
      <p:sp>
        <p:nvSpPr>
          <p:cNvPr id="3" name="Content Placeholder 2">
            <a:extLst>
              <a:ext uri="{FF2B5EF4-FFF2-40B4-BE49-F238E27FC236}">
                <a16:creationId xmlns:a16="http://schemas.microsoft.com/office/drawing/2014/main" id="{0FC6949E-2D33-43A4-861B-9DEDF54449C3}"/>
              </a:ext>
            </a:extLst>
          </p:cNvPr>
          <p:cNvSpPr>
            <a:spLocks noGrp="1"/>
          </p:cNvSpPr>
          <p:nvPr>
            <p:ph idx="1"/>
          </p:nvPr>
        </p:nvSpPr>
        <p:spPr>
          <a:xfrm>
            <a:off x="4965431" y="2438400"/>
            <a:ext cx="6586489" cy="3785419"/>
          </a:xfrm>
        </p:spPr>
        <p:txBody>
          <a:bodyPr>
            <a:normAutofit/>
          </a:bodyPr>
          <a:lstStyle/>
          <a:p>
            <a:pPr marL="0" indent="0">
              <a:buNone/>
            </a:pPr>
            <a:r>
              <a:rPr lang="en-US" sz="2400"/>
              <a:t>PRESENTED BY GREEN VALLEY PANAMÁ AND ROYAL EAGLE CAPITAL PARTNERS</a:t>
            </a:r>
          </a:p>
          <a:p>
            <a:endParaRPr lang="en-US" sz="2400"/>
          </a:p>
        </p:txBody>
      </p:sp>
      <p:pic>
        <p:nvPicPr>
          <p:cNvPr id="4" name="Picture 3">
            <a:extLst>
              <a:ext uri="{FF2B5EF4-FFF2-40B4-BE49-F238E27FC236}">
                <a16:creationId xmlns:a16="http://schemas.microsoft.com/office/drawing/2014/main" id="{B05B5359-25A7-443F-B1B2-704EE48EDF4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1040763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5B134-E551-474C-8C60-34CDB4571F5C}"/>
              </a:ext>
            </a:extLst>
          </p:cNvPr>
          <p:cNvSpPr>
            <a:spLocks noGrp="1"/>
          </p:cNvSpPr>
          <p:nvPr>
            <p:ph type="title"/>
          </p:nvPr>
        </p:nvSpPr>
        <p:spPr>
          <a:xfrm>
            <a:off x="3848668" y="2245810"/>
            <a:ext cx="7505132" cy="1355750"/>
          </a:xfrm>
        </p:spPr>
        <p:txBody>
          <a:bodyPr vert="horz" lIns="91440" tIns="45720" rIns="91440" bIns="45720" rtlCol="0" anchor="b">
            <a:normAutofit/>
          </a:bodyPr>
          <a:lstStyle/>
          <a:p>
            <a:r>
              <a:rPr lang="en-US" sz="5400" b="1" kern="1200" dirty="0" err="1">
                <a:solidFill>
                  <a:schemeClr val="accent6">
                    <a:lumMod val="60000"/>
                    <a:lumOff val="40000"/>
                  </a:schemeClr>
                </a:solidFill>
                <a:latin typeface="+mj-lt"/>
                <a:ea typeface="+mj-ea"/>
                <a:cs typeface="+mj-cs"/>
              </a:rPr>
              <a:t>Greenvalley</a:t>
            </a:r>
            <a:r>
              <a:rPr lang="en-US" sz="5400" b="1" kern="1200" dirty="0">
                <a:solidFill>
                  <a:schemeClr val="accent6">
                    <a:lumMod val="60000"/>
                    <a:lumOff val="40000"/>
                  </a:schemeClr>
                </a:solidFill>
                <a:latin typeface="+mj-lt"/>
                <a:ea typeface="+mj-ea"/>
                <a:cs typeface="+mj-cs"/>
              </a:rPr>
              <a:t> today</a:t>
            </a:r>
          </a:p>
        </p:txBody>
      </p:sp>
      <p:pic>
        <p:nvPicPr>
          <p:cNvPr id="9" name="Picture 4">
            <a:extLst>
              <a:ext uri="{FF2B5EF4-FFF2-40B4-BE49-F238E27FC236}">
                <a16:creationId xmlns:a16="http://schemas.microsoft.com/office/drawing/2014/main" id="{8B9F76CA-3B4B-4F49-B709-EB7B303BAF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531" r="1" b="46437"/>
          <a:stretch/>
        </p:blipFill>
        <p:spPr bwMode="auto">
          <a:xfrm>
            <a:off x="3649318" y="1"/>
            <a:ext cx="8542682" cy="213047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a:extLst>
              <a:ext uri="{FF2B5EF4-FFF2-40B4-BE49-F238E27FC236}">
                <a16:creationId xmlns:a16="http://schemas.microsoft.com/office/drawing/2014/main" id="{475A63B4-DD39-4BBD-BCFA-474C9F5BD6F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644" r="2" b="10302"/>
          <a:stretch/>
        </p:blipFill>
        <p:spPr bwMode="auto">
          <a:xfrm>
            <a:off x="20" y="-6955"/>
            <a:ext cx="4475120" cy="2130473"/>
          </a:xfrm>
          <a:custGeom>
            <a:avLst/>
            <a:gdLst>
              <a:gd name="connsiteX0" fmla="*/ 0 w 4475140"/>
              <a:gd name="connsiteY0" fmla="*/ 0 h 2130473"/>
              <a:gd name="connsiteX1" fmla="*/ 1074821 w 4475140"/>
              <a:gd name="connsiteY1" fmla="*/ 0 h 2130473"/>
              <a:gd name="connsiteX2" fmla="*/ 1074821 w 4475140"/>
              <a:gd name="connsiteY2" fmla="*/ 239 h 2130473"/>
              <a:gd name="connsiteX3" fmla="*/ 4475140 w 4475140"/>
              <a:gd name="connsiteY3" fmla="*/ 239 h 2130473"/>
              <a:gd name="connsiteX4" fmla="*/ 3488563 w 4475140"/>
              <a:gd name="connsiteY4" fmla="*/ 2130473 h 2130473"/>
              <a:gd name="connsiteX5" fmla="*/ 0 w 4475140"/>
              <a:gd name="connsiteY5" fmla="*/ 2130473 h 2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473">
                <a:moveTo>
                  <a:pt x="0" y="0"/>
                </a:moveTo>
                <a:lnTo>
                  <a:pt x="1074821" y="0"/>
                </a:lnTo>
                <a:lnTo>
                  <a:pt x="1074821" y="239"/>
                </a:lnTo>
                <a:lnTo>
                  <a:pt x="4475140" y="239"/>
                </a:lnTo>
                <a:lnTo>
                  <a:pt x="3488563" y="2130473"/>
                </a:lnTo>
                <a:lnTo>
                  <a:pt x="0" y="2130473"/>
                </a:ln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68ED2B10-B043-4A6E-89E0-A0B561458F4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608" r="2680" b="-1"/>
          <a:stretch/>
        </p:blipFill>
        <p:spPr bwMode="auto">
          <a:xfrm>
            <a:off x="20" y="2279768"/>
            <a:ext cx="3484262" cy="224442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a:extLst>
              <a:ext uri="{FF2B5EF4-FFF2-40B4-BE49-F238E27FC236}">
                <a16:creationId xmlns:a16="http://schemas.microsoft.com/office/drawing/2014/main" id="{3855C037-2803-428E-8B04-2C84784935C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 b="12047"/>
          <a:stretch/>
        </p:blipFill>
        <p:spPr bwMode="auto">
          <a:xfrm>
            <a:off x="7716860" y="4683320"/>
            <a:ext cx="4475140" cy="2174680"/>
          </a:xfrm>
          <a:custGeom>
            <a:avLst/>
            <a:gdLst>
              <a:gd name="connsiteX0" fmla="*/ 1006941 w 4475140"/>
              <a:gd name="connsiteY0" fmla="*/ 0 h 2174680"/>
              <a:gd name="connsiteX1" fmla="*/ 4475140 w 4475140"/>
              <a:gd name="connsiteY1" fmla="*/ 0 h 2174680"/>
              <a:gd name="connsiteX2" fmla="*/ 4475140 w 4475140"/>
              <a:gd name="connsiteY2" fmla="*/ 2174680 h 2174680"/>
              <a:gd name="connsiteX3" fmla="*/ 3400319 w 4475140"/>
              <a:gd name="connsiteY3" fmla="*/ 2174680 h 2174680"/>
              <a:gd name="connsiteX4" fmla="*/ 3400319 w 4475140"/>
              <a:gd name="connsiteY4" fmla="*/ 2174202 h 2174680"/>
              <a:gd name="connsiteX5" fmla="*/ 0 w 4475140"/>
              <a:gd name="connsiteY5" fmla="*/ 2174202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1006941" y="0"/>
                </a:moveTo>
                <a:lnTo>
                  <a:pt x="4475140" y="0"/>
                </a:lnTo>
                <a:lnTo>
                  <a:pt x="4475140" y="2174680"/>
                </a:lnTo>
                <a:lnTo>
                  <a:pt x="3400319" y="2174680"/>
                </a:lnTo>
                <a:lnTo>
                  <a:pt x="3400319" y="2174202"/>
                </a:lnTo>
                <a:lnTo>
                  <a:pt x="0" y="2174202"/>
                </a:ln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a:extLst>
              <a:ext uri="{FF2B5EF4-FFF2-40B4-BE49-F238E27FC236}">
                <a16:creationId xmlns:a16="http://schemas.microsoft.com/office/drawing/2014/main" id="{DB8015EE-CD22-4111-922F-BB667F1AC5E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5566" r="-2" b="18039"/>
          <a:stretch/>
        </p:blipFill>
        <p:spPr bwMode="auto">
          <a:xfrm>
            <a:off x="20" y="4682839"/>
            <a:ext cx="8563356"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CE44E221-8BF0-4D1D-A1C4-0A4BEE818ADC}"/>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1001375" y="2477370"/>
            <a:ext cx="1066800" cy="892629"/>
          </a:xfrm>
          <a:prstGeom prst="rect">
            <a:avLst/>
          </a:prstGeom>
          <a:noFill/>
          <a:ln>
            <a:noFill/>
          </a:ln>
        </p:spPr>
      </p:pic>
    </p:spTree>
    <p:extLst>
      <p:ext uri="{BB962C8B-B14F-4D97-AF65-F5344CB8AC3E}">
        <p14:creationId xmlns:p14="http://schemas.microsoft.com/office/powerpoint/2010/main" val="787176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395E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480A61-FCFE-4EF8-9A45-33032D5369A5}"/>
              </a:ext>
            </a:extLst>
          </p:cNvPr>
          <p:cNvSpPr>
            <a:spLocks noGrp="1"/>
          </p:cNvSpPr>
          <p:nvPr>
            <p:ph type="title"/>
          </p:nvPr>
        </p:nvSpPr>
        <p:spPr>
          <a:xfrm>
            <a:off x="694510" y="1487272"/>
            <a:ext cx="2743200" cy="2743200"/>
          </a:xfrm>
          <a:prstGeom prst="ellipse">
            <a:avLst/>
          </a:prstGeom>
          <a:solidFill>
            <a:srgbClr val="262626"/>
          </a:solidFill>
          <a:ln w="174625" cmpd="thinThick">
            <a:solidFill>
              <a:srgbClr val="262626"/>
            </a:solidFill>
          </a:ln>
        </p:spPr>
        <p:txBody>
          <a:bodyPr>
            <a:normAutofit/>
          </a:bodyPr>
          <a:lstStyle/>
          <a:p>
            <a:pPr algn="ctr"/>
            <a:r>
              <a:rPr lang="en-US" sz="2600">
                <a:solidFill>
                  <a:srgbClr val="FFFFFF"/>
                </a:solidFill>
              </a:rPr>
              <a:t>GREEN VALLEY IS A REALITY</a:t>
            </a:r>
          </a:p>
        </p:txBody>
      </p:sp>
      <p:pic>
        <p:nvPicPr>
          <p:cNvPr id="5" name="Imagen 5">
            <a:extLst>
              <a:ext uri="{FF2B5EF4-FFF2-40B4-BE49-F238E27FC236}">
                <a16:creationId xmlns:a16="http://schemas.microsoft.com/office/drawing/2014/main" id="{D7DA7A01-1098-4B48-8791-29222A9E75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2014259"/>
            <a:ext cx="7188199" cy="1689226"/>
          </a:xfrm>
          <a:prstGeom prst="rect">
            <a:avLst/>
          </a:prstGeom>
        </p:spPr>
      </p:pic>
      <p:sp>
        <p:nvSpPr>
          <p:cNvPr id="3" name="Content Placeholder 2">
            <a:extLst>
              <a:ext uri="{FF2B5EF4-FFF2-40B4-BE49-F238E27FC236}">
                <a16:creationId xmlns:a16="http://schemas.microsoft.com/office/drawing/2014/main" id="{23D45972-12AC-470E-9170-3476EF0FF643}"/>
              </a:ext>
            </a:extLst>
          </p:cNvPr>
          <p:cNvSpPr>
            <a:spLocks noGrp="1"/>
          </p:cNvSpPr>
          <p:nvPr>
            <p:ph idx="1"/>
          </p:nvPr>
        </p:nvSpPr>
        <p:spPr>
          <a:xfrm>
            <a:off x="4038600" y="4884873"/>
            <a:ext cx="7188199" cy="1292090"/>
          </a:xfrm>
        </p:spPr>
        <p:txBody>
          <a:bodyPr>
            <a:normAutofit/>
          </a:bodyPr>
          <a:lstStyle/>
          <a:p>
            <a:pPr marL="0" indent="0">
              <a:buNone/>
            </a:pPr>
            <a:r>
              <a:rPr lang="en-US" sz="1500"/>
              <a:t>Green Valley is more than just a project, Green Valley is a reality, more than 43% of the land sold, 100% of sales in the residential area, 70% sold in commercial lots of low density and 47% in lots of land High-density multifamily guarantee it. Important institutions such as the MET School (Metropolitan School of Panama) have trusted our project and are currently developing their buildings within it.</a:t>
            </a:r>
          </a:p>
        </p:txBody>
      </p:sp>
      <p:pic>
        <p:nvPicPr>
          <p:cNvPr id="4" name="Picture 3">
            <a:extLst>
              <a:ext uri="{FF2B5EF4-FFF2-40B4-BE49-F238E27FC236}">
                <a16:creationId xmlns:a16="http://schemas.microsoft.com/office/drawing/2014/main" id="{071E48BD-E9E1-4B68-963E-19EA068577A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46260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AA67-F9F5-412E-9A7D-DA813FA4BE51}"/>
              </a:ext>
            </a:extLst>
          </p:cNvPr>
          <p:cNvSpPr>
            <a:spLocks noGrp="1"/>
          </p:cNvSpPr>
          <p:nvPr>
            <p:ph type="title"/>
          </p:nvPr>
        </p:nvSpPr>
        <p:spPr>
          <a:xfrm>
            <a:off x="3848668" y="2245810"/>
            <a:ext cx="7505132" cy="1355750"/>
          </a:xfrm>
        </p:spPr>
        <p:txBody>
          <a:bodyPr vert="horz" lIns="91440" tIns="45720" rIns="91440" bIns="45720" rtlCol="0" anchor="b">
            <a:normAutofit/>
          </a:bodyPr>
          <a:lstStyle/>
          <a:p>
            <a:r>
              <a:rPr lang="en-US" sz="5400" kern="1200">
                <a:solidFill>
                  <a:schemeClr val="tx1"/>
                </a:solidFill>
                <a:latin typeface="+mj-lt"/>
                <a:ea typeface="+mj-ea"/>
                <a:cs typeface="+mj-cs"/>
              </a:rPr>
              <a:t>Greenvalley today</a:t>
            </a:r>
          </a:p>
        </p:txBody>
      </p:sp>
      <p:pic>
        <p:nvPicPr>
          <p:cNvPr id="6" name="Imagen 7">
            <a:extLst>
              <a:ext uri="{FF2B5EF4-FFF2-40B4-BE49-F238E27FC236}">
                <a16:creationId xmlns:a16="http://schemas.microsoft.com/office/drawing/2014/main" id="{ECDE3C53-2D20-4D6E-A2AD-95ACA668880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0047" r="1" b="15018"/>
          <a:stretch/>
        </p:blipFill>
        <p:spPr>
          <a:xfrm>
            <a:off x="3649318" y="1"/>
            <a:ext cx="8542682" cy="213047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p:spPr>
      </p:pic>
      <p:pic>
        <p:nvPicPr>
          <p:cNvPr id="7" name="Imagen 1">
            <a:extLst>
              <a:ext uri="{FF2B5EF4-FFF2-40B4-BE49-F238E27FC236}">
                <a16:creationId xmlns:a16="http://schemas.microsoft.com/office/drawing/2014/main" id="{B41E4CEB-0DBE-464D-9386-DD94CD2C23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752" r="2" b="16233"/>
          <a:stretch/>
        </p:blipFill>
        <p:spPr>
          <a:xfrm>
            <a:off x="20" y="-6955"/>
            <a:ext cx="4475120" cy="2130473"/>
          </a:xfrm>
          <a:custGeom>
            <a:avLst/>
            <a:gdLst>
              <a:gd name="connsiteX0" fmla="*/ 0 w 4475140"/>
              <a:gd name="connsiteY0" fmla="*/ 0 h 2130473"/>
              <a:gd name="connsiteX1" fmla="*/ 1074821 w 4475140"/>
              <a:gd name="connsiteY1" fmla="*/ 0 h 2130473"/>
              <a:gd name="connsiteX2" fmla="*/ 1074821 w 4475140"/>
              <a:gd name="connsiteY2" fmla="*/ 239 h 2130473"/>
              <a:gd name="connsiteX3" fmla="*/ 4475140 w 4475140"/>
              <a:gd name="connsiteY3" fmla="*/ 239 h 2130473"/>
              <a:gd name="connsiteX4" fmla="*/ 3488563 w 4475140"/>
              <a:gd name="connsiteY4" fmla="*/ 2130473 h 2130473"/>
              <a:gd name="connsiteX5" fmla="*/ 0 w 4475140"/>
              <a:gd name="connsiteY5" fmla="*/ 2130473 h 21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473">
                <a:moveTo>
                  <a:pt x="0" y="0"/>
                </a:moveTo>
                <a:lnTo>
                  <a:pt x="1074821" y="0"/>
                </a:lnTo>
                <a:lnTo>
                  <a:pt x="1074821" y="239"/>
                </a:lnTo>
                <a:lnTo>
                  <a:pt x="4475140" y="239"/>
                </a:lnTo>
                <a:lnTo>
                  <a:pt x="3488563" y="2130473"/>
                </a:lnTo>
                <a:lnTo>
                  <a:pt x="0" y="2130473"/>
                </a:lnTo>
                <a:close/>
              </a:path>
            </a:pathLst>
          </a:custGeom>
        </p:spPr>
      </p:pic>
      <p:pic>
        <p:nvPicPr>
          <p:cNvPr id="9" name="Imagen 5">
            <a:extLst>
              <a:ext uri="{FF2B5EF4-FFF2-40B4-BE49-F238E27FC236}">
                <a16:creationId xmlns:a16="http://schemas.microsoft.com/office/drawing/2014/main" id="{7998D5C6-6CB5-4F2F-B468-4808B5B4248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97" r="4" b="4"/>
          <a:stretch/>
        </p:blipFill>
        <p:spPr>
          <a:xfrm>
            <a:off x="20" y="2279768"/>
            <a:ext cx="3484262" cy="2244420"/>
          </a:xfrm>
          <a:prstGeom prst="rect">
            <a:avLst/>
          </a:prstGeom>
        </p:spPr>
      </p:pic>
      <p:pic>
        <p:nvPicPr>
          <p:cNvPr id="5" name="Imagen 6">
            <a:extLst>
              <a:ext uri="{FF2B5EF4-FFF2-40B4-BE49-F238E27FC236}">
                <a16:creationId xmlns:a16="http://schemas.microsoft.com/office/drawing/2014/main" id="{0F00BFD7-98A3-4848-9225-393C030FABC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955" r="1" b="16705"/>
          <a:stretch/>
        </p:blipFill>
        <p:spPr>
          <a:xfrm>
            <a:off x="7716860" y="4683320"/>
            <a:ext cx="4475140" cy="2174680"/>
          </a:xfrm>
          <a:custGeom>
            <a:avLst/>
            <a:gdLst>
              <a:gd name="connsiteX0" fmla="*/ 1006941 w 4475140"/>
              <a:gd name="connsiteY0" fmla="*/ 0 h 2174680"/>
              <a:gd name="connsiteX1" fmla="*/ 4475140 w 4475140"/>
              <a:gd name="connsiteY1" fmla="*/ 0 h 2174680"/>
              <a:gd name="connsiteX2" fmla="*/ 4475140 w 4475140"/>
              <a:gd name="connsiteY2" fmla="*/ 2174680 h 2174680"/>
              <a:gd name="connsiteX3" fmla="*/ 3400319 w 4475140"/>
              <a:gd name="connsiteY3" fmla="*/ 2174680 h 2174680"/>
              <a:gd name="connsiteX4" fmla="*/ 3400319 w 4475140"/>
              <a:gd name="connsiteY4" fmla="*/ 2174202 h 2174680"/>
              <a:gd name="connsiteX5" fmla="*/ 0 w 4475140"/>
              <a:gd name="connsiteY5" fmla="*/ 2174202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1006941" y="0"/>
                </a:moveTo>
                <a:lnTo>
                  <a:pt x="4475140" y="0"/>
                </a:lnTo>
                <a:lnTo>
                  <a:pt x="4475140" y="2174680"/>
                </a:lnTo>
                <a:lnTo>
                  <a:pt x="3400319" y="2174680"/>
                </a:lnTo>
                <a:lnTo>
                  <a:pt x="3400319" y="2174202"/>
                </a:lnTo>
                <a:lnTo>
                  <a:pt x="0" y="2174202"/>
                </a:lnTo>
                <a:close/>
              </a:path>
            </a:pathLst>
          </a:custGeom>
        </p:spPr>
      </p:pic>
      <p:pic>
        <p:nvPicPr>
          <p:cNvPr id="8" name="Imagen 2">
            <a:extLst>
              <a:ext uri="{FF2B5EF4-FFF2-40B4-BE49-F238E27FC236}">
                <a16:creationId xmlns:a16="http://schemas.microsoft.com/office/drawing/2014/main" id="{2A79052C-8BA2-4BF5-9978-643377BA89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2146" r="-2" b="22494"/>
          <a:stretch/>
        </p:blipFill>
        <p:spPr>
          <a:xfrm>
            <a:off x="20" y="4682839"/>
            <a:ext cx="8563356"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p:spPr>
      </p:pic>
      <p:pic>
        <p:nvPicPr>
          <p:cNvPr id="4" name="Picture 3">
            <a:extLst>
              <a:ext uri="{FF2B5EF4-FFF2-40B4-BE49-F238E27FC236}">
                <a16:creationId xmlns:a16="http://schemas.microsoft.com/office/drawing/2014/main" id="{2E0DBDE6-4E1B-4FFE-AA55-659DDAA1B554}"/>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0944225" y="2477370"/>
            <a:ext cx="1066800" cy="892629"/>
          </a:xfrm>
          <a:prstGeom prst="rect">
            <a:avLst/>
          </a:prstGeom>
          <a:noFill/>
          <a:ln>
            <a:noFill/>
          </a:ln>
        </p:spPr>
      </p:pic>
    </p:spTree>
    <p:extLst>
      <p:ext uri="{BB962C8B-B14F-4D97-AF65-F5344CB8AC3E}">
        <p14:creationId xmlns:p14="http://schemas.microsoft.com/office/powerpoint/2010/main" val="3931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12" name="Rectangle 11">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5" name="Imagen 3" descr="Imagen que contiene interior, suelo, pared, persona&#10;&#10;Descripción generada automáticamente">
            <a:extLst>
              <a:ext uri="{FF2B5EF4-FFF2-40B4-BE49-F238E27FC236}">
                <a16:creationId xmlns:a16="http://schemas.microsoft.com/office/drawing/2014/main" id="{10A4E8B7-AB37-42A9-8AD8-B9ACC0F3003B}"/>
              </a:ext>
            </a:extLst>
          </p:cNvPr>
          <p:cNvPicPr>
            <a:picLocks noChangeAspect="1"/>
          </p:cNvPicPr>
          <p:nvPr/>
        </p:nvPicPr>
        <p:blipFill rotWithShape="1">
          <a:blip r:embed="rId2"/>
          <a:srcRect l="1136" r="1" b="1"/>
          <a:stretch/>
        </p:blipFill>
        <p:spPr>
          <a:xfrm rot="21480000">
            <a:off x="1137837" y="1003258"/>
            <a:ext cx="9916327" cy="4764396"/>
          </a:xfrm>
          <a:prstGeom prst="rect">
            <a:avLst/>
          </a:prstGeom>
        </p:spPr>
      </p:pic>
      <p:pic>
        <p:nvPicPr>
          <p:cNvPr id="4" name="Picture 3">
            <a:extLst>
              <a:ext uri="{FF2B5EF4-FFF2-40B4-BE49-F238E27FC236}">
                <a16:creationId xmlns:a16="http://schemas.microsoft.com/office/drawing/2014/main" id="{0C852830-5267-447D-87A8-84A0D597606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12226941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D2C43-33B6-4307-BDD2-FAF0656E8B1C}"/>
              </a:ext>
            </a:extLst>
          </p:cNvPr>
          <p:cNvSpPr>
            <a:spLocks noGrp="1"/>
          </p:cNvSpPr>
          <p:nvPr>
            <p:ph type="title"/>
          </p:nvPr>
        </p:nvSpPr>
        <p:spPr/>
        <p:txBody>
          <a:bodyPr/>
          <a:lstStyle/>
          <a:p>
            <a:r>
              <a:rPr lang="en-US" dirty="0"/>
              <a:t>MARKETING MATERIAL</a:t>
            </a:r>
          </a:p>
        </p:txBody>
      </p:sp>
      <p:sp>
        <p:nvSpPr>
          <p:cNvPr id="3" name="Content Placeholder 2">
            <a:extLst>
              <a:ext uri="{FF2B5EF4-FFF2-40B4-BE49-F238E27FC236}">
                <a16:creationId xmlns:a16="http://schemas.microsoft.com/office/drawing/2014/main" id="{886C009A-1D1C-4548-8433-FEDA917B0B8C}"/>
              </a:ext>
            </a:extLst>
          </p:cNvPr>
          <p:cNvSpPr>
            <a:spLocks noGrp="1"/>
          </p:cNvSpPr>
          <p:nvPr>
            <p:ph idx="1"/>
          </p:nvPr>
        </p:nvSpPr>
        <p:spPr>
          <a:xfrm>
            <a:off x="838200" y="1825625"/>
            <a:ext cx="10515600" cy="645538"/>
          </a:xfrm>
        </p:spPr>
        <p:txBody>
          <a:bodyPr/>
          <a:lstStyle/>
          <a:p>
            <a:pPr marL="0" indent="0">
              <a:buNone/>
            </a:pPr>
            <a:r>
              <a:rPr lang="en-US" u="sng" dirty="0">
                <a:latin typeface="Lato Light" panose="020F0302020204030203"/>
                <a:hlinkClick r:id="rId2">
                  <a:extLst>
                    <a:ext uri="{A12FA001-AC4F-418D-AE19-62706E023703}">
                      <ahyp:hlinkClr xmlns:ahyp="http://schemas.microsoft.com/office/drawing/2018/hyperlinkcolor" val="tx"/>
                    </a:ext>
                  </a:extLst>
                </a:hlinkClick>
              </a:rPr>
              <a:t>Website: </a:t>
            </a:r>
            <a:r>
              <a:rPr lang="en-US" dirty="0">
                <a:latin typeface="Lato Light" panose="020F0302020204030203"/>
                <a:hlinkClick r:id="rId2">
                  <a:extLst>
                    <a:ext uri="{A12FA001-AC4F-418D-AE19-62706E023703}">
                      <ahyp:hlinkClr xmlns:ahyp="http://schemas.microsoft.com/office/drawing/2018/hyperlinkcolor" val="tx"/>
                    </a:ext>
                  </a:extLst>
                </a:hlinkClick>
              </a:rPr>
              <a:t>www.greenvalleypanama.com</a:t>
            </a:r>
            <a:endParaRPr lang="en-US" dirty="0">
              <a:latin typeface="Lato Light" panose="020F0302020204030203"/>
            </a:endParaRPr>
          </a:p>
        </p:txBody>
      </p:sp>
      <p:pic>
        <p:nvPicPr>
          <p:cNvPr id="4" name="Picture 3">
            <a:extLst>
              <a:ext uri="{FF2B5EF4-FFF2-40B4-BE49-F238E27FC236}">
                <a16:creationId xmlns:a16="http://schemas.microsoft.com/office/drawing/2014/main" id="{A09A8469-BA2D-4207-BF89-D3BDBE6879D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
        <p:nvSpPr>
          <p:cNvPr id="5" name="Rectángulo 25">
            <a:extLst>
              <a:ext uri="{FF2B5EF4-FFF2-40B4-BE49-F238E27FC236}">
                <a16:creationId xmlns:a16="http://schemas.microsoft.com/office/drawing/2014/main" id="{D6CB2FDB-00B0-4F22-ACAA-A806D89F12E5}"/>
              </a:ext>
            </a:extLst>
          </p:cNvPr>
          <p:cNvSpPr/>
          <p:nvPr/>
        </p:nvSpPr>
        <p:spPr>
          <a:xfrm>
            <a:off x="3584712" y="2710013"/>
            <a:ext cx="5718232" cy="273280"/>
          </a:xfrm>
          <a:prstGeom prst="rect">
            <a:avLst/>
          </a:prstGeom>
        </p:spPr>
        <p:txBody>
          <a:bodyPr wrap="none">
            <a:spAutoFit/>
          </a:bodyPr>
          <a:lstStyle/>
          <a:p>
            <a:r>
              <a:rPr lang="en-US" sz="1176" dirty="0">
                <a:latin typeface="+mj-lt"/>
              </a:rPr>
              <a:t>Green Valley Panama is a Reality</a:t>
            </a:r>
            <a:r>
              <a:rPr lang="es-PA" sz="1176" dirty="0">
                <a:latin typeface="+mj-lt"/>
              </a:rPr>
              <a:t> </a:t>
            </a:r>
            <a:r>
              <a:rPr lang="es-PA" sz="1176" dirty="0">
                <a:solidFill>
                  <a:srgbClr val="0070C0"/>
                </a:solidFill>
                <a:latin typeface="+mj-lt"/>
                <a:hlinkClick r:id="rId4">
                  <a:extLst>
                    <a:ext uri="{A12FA001-AC4F-418D-AE19-62706E023703}">
                      <ahyp:hlinkClr xmlns:ahyp="http://schemas.microsoft.com/office/drawing/2018/hyperlinkcolor" val="tx"/>
                    </a:ext>
                  </a:extLst>
                </a:hlinkClick>
              </a:rPr>
              <a:t>https://www.youtube.com/watch?v=FkZIlqNeFaA</a:t>
            </a:r>
            <a:endParaRPr lang="es-PA" sz="1176" dirty="0">
              <a:solidFill>
                <a:srgbClr val="0070C0"/>
              </a:solidFill>
              <a:latin typeface="+mj-lt"/>
            </a:endParaRPr>
          </a:p>
        </p:txBody>
      </p:sp>
      <p:sp>
        <p:nvSpPr>
          <p:cNvPr id="6" name="Rectángulo 26">
            <a:extLst>
              <a:ext uri="{FF2B5EF4-FFF2-40B4-BE49-F238E27FC236}">
                <a16:creationId xmlns:a16="http://schemas.microsoft.com/office/drawing/2014/main" id="{FA8FB6C4-45D5-4A51-AAA2-A7B410AD90DE}"/>
              </a:ext>
            </a:extLst>
          </p:cNvPr>
          <p:cNvSpPr/>
          <p:nvPr/>
        </p:nvSpPr>
        <p:spPr>
          <a:xfrm>
            <a:off x="3587134" y="3203613"/>
            <a:ext cx="7334059" cy="273280"/>
          </a:xfrm>
          <a:prstGeom prst="rect">
            <a:avLst/>
          </a:prstGeom>
        </p:spPr>
        <p:txBody>
          <a:bodyPr wrap="none">
            <a:spAutoFit/>
          </a:bodyPr>
          <a:lstStyle/>
          <a:p>
            <a:r>
              <a:rPr lang="es-PA" sz="1176" dirty="0">
                <a:latin typeface="+mj-lt"/>
              </a:rPr>
              <a:t>Green Valley Panama Work Progress - September 2018- </a:t>
            </a:r>
            <a:r>
              <a:rPr lang="es-PA" sz="1176" dirty="0">
                <a:solidFill>
                  <a:srgbClr val="0070C0"/>
                </a:solidFill>
                <a:latin typeface="+mj-lt"/>
                <a:hlinkClick r:id="rId5"/>
              </a:rPr>
              <a:t>https://www.youtube.com/watch?v=cWNO7YegbEI</a:t>
            </a:r>
            <a:endParaRPr lang="es-PA" sz="1176" dirty="0">
              <a:solidFill>
                <a:srgbClr val="0070C0"/>
              </a:solidFill>
              <a:latin typeface="+mj-lt"/>
            </a:endParaRPr>
          </a:p>
        </p:txBody>
      </p:sp>
      <p:sp>
        <p:nvSpPr>
          <p:cNvPr id="7" name="Rectángulo 27">
            <a:extLst>
              <a:ext uri="{FF2B5EF4-FFF2-40B4-BE49-F238E27FC236}">
                <a16:creationId xmlns:a16="http://schemas.microsoft.com/office/drawing/2014/main" id="{51E2AF8E-FD19-4A2C-BE68-CE66C41D68B1}"/>
              </a:ext>
            </a:extLst>
          </p:cNvPr>
          <p:cNvSpPr/>
          <p:nvPr/>
        </p:nvSpPr>
        <p:spPr>
          <a:xfrm>
            <a:off x="3581891" y="3682177"/>
            <a:ext cx="7467109" cy="273280"/>
          </a:xfrm>
          <a:prstGeom prst="rect">
            <a:avLst/>
          </a:prstGeom>
        </p:spPr>
        <p:txBody>
          <a:bodyPr wrap="none">
            <a:spAutoFit/>
          </a:bodyPr>
          <a:lstStyle/>
          <a:p>
            <a:r>
              <a:rPr lang="en-US" sz="1176" dirty="0">
                <a:latin typeface="+mj-lt"/>
              </a:rPr>
              <a:t>Metropolitan School of Panama Work Progress - May 2018</a:t>
            </a:r>
            <a:r>
              <a:rPr lang="en-US" sz="1176" u="sng" dirty="0">
                <a:latin typeface="+mj-lt"/>
              </a:rPr>
              <a:t>: </a:t>
            </a:r>
            <a:r>
              <a:rPr lang="en-US" sz="1176" u="sng" dirty="0">
                <a:solidFill>
                  <a:srgbClr val="0070C0"/>
                </a:solidFill>
                <a:latin typeface="+mj-lt"/>
              </a:rPr>
              <a:t>https://www.youtube.com/watch?v=6syIqAHgqvE</a:t>
            </a:r>
          </a:p>
        </p:txBody>
      </p:sp>
      <p:sp>
        <p:nvSpPr>
          <p:cNvPr id="8" name="Rectángulo 1">
            <a:extLst>
              <a:ext uri="{FF2B5EF4-FFF2-40B4-BE49-F238E27FC236}">
                <a16:creationId xmlns:a16="http://schemas.microsoft.com/office/drawing/2014/main" id="{A867DDE4-45E5-42EC-83C3-4F708B1FAA22}"/>
              </a:ext>
            </a:extLst>
          </p:cNvPr>
          <p:cNvSpPr/>
          <p:nvPr/>
        </p:nvSpPr>
        <p:spPr>
          <a:xfrm>
            <a:off x="3566949" y="4639305"/>
            <a:ext cx="6949338" cy="273280"/>
          </a:xfrm>
          <a:prstGeom prst="rect">
            <a:avLst/>
          </a:prstGeom>
        </p:spPr>
        <p:txBody>
          <a:bodyPr wrap="none">
            <a:spAutoFit/>
          </a:bodyPr>
          <a:lstStyle/>
          <a:p>
            <a:r>
              <a:rPr lang="es-ES" sz="1176" dirty="0">
                <a:latin typeface="+mj-lt"/>
              </a:rPr>
              <a:t>Via Panama Norte Work Progress - November 2018 </a:t>
            </a:r>
            <a:r>
              <a:rPr lang="es-ES" sz="1176" u="sng" dirty="0">
                <a:solidFill>
                  <a:srgbClr val="3883CE"/>
                </a:solidFill>
                <a:latin typeface="+mj-lt"/>
              </a:rPr>
              <a:t>https://www.youtube.com/watch?v=Q2CKQPJdLtI</a:t>
            </a:r>
          </a:p>
        </p:txBody>
      </p:sp>
      <p:sp>
        <p:nvSpPr>
          <p:cNvPr id="9" name="Rectángulo 20">
            <a:extLst>
              <a:ext uri="{FF2B5EF4-FFF2-40B4-BE49-F238E27FC236}">
                <a16:creationId xmlns:a16="http://schemas.microsoft.com/office/drawing/2014/main" id="{FEF937FD-DA3D-47EC-85EB-0701539408D6}"/>
              </a:ext>
            </a:extLst>
          </p:cNvPr>
          <p:cNvSpPr/>
          <p:nvPr/>
        </p:nvSpPr>
        <p:spPr>
          <a:xfrm>
            <a:off x="3566950" y="4160741"/>
            <a:ext cx="5857694" cy="273280"/>
          </a:xfrm>
          <a:prstGeom prst="rect">
            <a:avLst/>
          </a:prstGeom>
        </p:spPr>
        <p:txBody>
          <a:bodyPr wrap="none">
            <a:spAutoFit/>
          </a:bodyPr>
          <a:lstStyle/>
          <a:p>
            <a:r>
              <a:rPr lang="es-ES" sz="1176" dirty="0">
                <a:latin typeface="+mj-lt"/>
              </a:rPr>
              <a:t>Green Valley Panamá Virtual Tour </a:t>
            </a:r>
            <a:r>
              <a:rPr lang="es-ES" sz="1176" dirty="0">
                <a:latin typeface="+mj-lt"/>
                <a:hlinkClick r:id="rId6"/>
              </a:rPr>
              <a:t>https://www.youtube.com/watch?v=WnNtvs6A8hE </a:t>
            </a:r>
            <a:endParaRPr lang="es-ES" sz="1176" dirty="0">
              <a:latin typeface="+mj-lt"/>
            </a:endParaRPr>
          </a:p>
        </p:txBody>
      </p:sp>
      <p:sp>
        <p:nvSpPr>
          <p:cNvPr id="10" name="Rectángulo 28">
            <a:extLst>
              <a:ext uri="{FF2B5EF4-FFF2-40B4-BE49-F238E27FC236}">
                <a16:creationId xmlns:a16="http://schemas.microsoft.com/office/drawing/2014/main" id="{64482CC1-0952-42D1-9675-07643949F472}"/>
              </a:ext>
            </a:extLst>
          </p:cNvPr>
          <p:cNvSpPr/>
          <p:nvPr/>
        </p:nvSpPr>
        <p:spPr>
          <a:xfrm>
            <a:off x="3566950" y="5114992"/>
            <a:ext cx="6316153" cy="273280"/>
          </a:xfrm>
          <a:prstGeom prst="rect">
            <a:avLst/>
          </a:prstGeom>
        </p:spPr>
        <p:txBody>
          <a:bodyPr wrap="none">
            <a:spAutoFit/>
          </a:bodyPr>
          <a:lstStyle/>
          <a:p>
            <a:r>
              <a:rPr lang="es-ES" sz="1176" dirty="0">
                <a:latin typeface="+mj-lt"/>
              </a:rPr>
              <a:t>Verdi Park Work Progress – October 2018 </a:t>
            </a:r>
            <a:r>
              <a:rPr lang="es-ES" sz="1176" u="sng" dirty="0">
                <a:solidFill>
                  <a:srgbClr val="3883CE"/>
                </a:solidFill>
                <a:latin typeface="+mj-lt"/>
              </a:rPr>
              <a:t>https://www.youtube.com/watch?v=6f5-wGvR6bA</a:t>
            </a:r>
          </a:p>
        </p:txBody>
      </p:sp>
      <p:pic>
        <p:nvPicPr>
          <p:cNvPr id="12" name="Graphic 11" descr="Internet">
            <a:extLst>
              <a:ext uri="{FF2B5EF4-FFF2-40B4-BE49-F238E27FC236}">
                <a16:creationId xmlns:a16="http://schemas.microsoft.com/office/drawing/2014/main" id="{5A4A3526-5326-49C3-B3E6-21C1FE247DA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8200" y="2845849"/>
            <a:ext cx="2405783" cy="2405783"/>
          </a:xfrm>
          <a:prstGeom prst="rect">
            <a:avLst/>
          </a:prstGeom>
        </p:spPr>
      </p:pic>
      <p:sp>
        <p:nvSpPr>
          <p:cNvPr id="13" name="TextBox 12">
            <a:extLst>
              <a:ext uri="{FF2B5EF4-FFF2-40B4-BE49-F238E27FC236}">
                <a16:creationId xmlns:a16="http://schemas.microsoft.com/office/drawing/2014/main" id="{113D8EF3-25B0-4BF2-970C-57F461778C28}"/>
              </a:ext>
            </a:extLst>
          </p:cNvPr>
          <p:cNvSpPr txBox="1"/>
          <p:nvPr/>
        </p:nvSpPr>
        <p:spPr>
          <a:xfrm>
            <a:off x="1046748" y="2661183"/>
            <a:ext cx="1988686" cy="369332"/>
          </a:xfrm>
          <a:prstGeom prst="rect">
            <a:avLst/>
          </a:prstGeom>
          <a:noFill/>
        </p:spPr>
        <p:txBody>
          <a:bodyPr wrap="none" rtlCol="0">
            <a:spAutoFit/>
          </a:bodyPr>
          <a:lstStyle/>
          <a:p>
            <a:r>
              <a:rPr lang="en-US" dirty="0"/>
              <a:t>Video Material &gt;&gt;</a:t>
            </a:r>
          </a:p>
        </p:txBody>
      </p:sp>
    </p:spTree>
    <p:extLst>
      <p:ext uri="{BB962C8B-B14F-4D97-AF65-F5344CB8AC3E}">
        <p14:creationId xmlns:p14="http://schemas.microsoft.com/office/powerpoint/2010/main" val="17599432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exterior, árbol, edificio, cielo&#10;&#10;Descripción generada automáticamente">
            <a:extLst>
              <a:ext uri="{FF2B5EF4-FFF2-40B4-BE49-F238E27FC236}">
                <a16:creationId xmlns:a16="http://schemas.microsoft.com/office/drawing/2014/main" id="{BAC25519-6289-45D6-984C-DAB04C51C72A}"/>
              </a:ext>
            </a:extLst>
          </p:cNvPr>
          <p:cNvPicPr>
            <a:picLocks noChangeAspect="1"/>
          </p:cNvPicPr>
          <p:nvPr/>
        </p:nvPicPr>
        <p:blipFill rotWithShape="1">
          <a:blip r:embed="rId2"/>
          <a:srcRect/>
          <a:stretch/>
        </p:blipFill>
        <p:spPr>
          <a:xfrm>
            <a:off x="20" y="10"/>
            <a:ext cx="12191980" cy="6857990"/>
          </a:xfrm>
          <a:prstGeom prst="rect">
            <a:avLst/>
          </a:prstGeom>
        </p:spPr>
      </p:pic>
      <p:sp>
        <p:nvSpPr>
          <p:cNvPr id="10"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AFF6A3B5-7980-4404-8CAF-3E94BD6291B6}"/>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en-US" sz="4000"/>
              <a:t>ABOUT ROYAL EAGLE </a:t>
            </a:r>
          </a:p>
        </p:txBody>
      </p:sp>
      <p:sp>
        <p:nvSpPr>
          <p:cNvPr id="3" name="Content Placeholder 2">
            <a:extLst>
              <a:ext uri="{FF2B5EF4-FFF2-40B4-BE49-F238E27FC236}">
                <a16:creationId xmlns:a16="http://schemas.microsoft.com/office/drawing/2014/main" id="{9937D4E9-DF1C-4929-A2CB-FC7B76C2DF6A}"/>
              </a:ext>
            </a:extLst>
          </p:cNvPr>
          <p:cNvSpPr>
            <a:spLocks noGrp="1"/>
          </p:cNvSpPr>
          <p:nvPr>
            <p:ph idx="1"/>
          </p:nvPr>
        </p:nvSpPr>
        <p:spPr>
          <a:xfrm>
            <a:off x="7782910" y="5242675"/>
            <a:ext cx="4330262" cy="683284"/>
          </a:xfrm>
        </p:spPr>
        <p:txBody>
          <a:bodyPr vert="horz" lIns="91440" tIns="45720" rIns="91440" bIns="45720" rtlCol="0">
            <a:normAutofit/>
          </a:bodyPr>
          <a:lstStyle/>
          <a:p>
            <a:pPr marL="0" indent="0" algn="ctr">
              <a:buNone/>
            </a:pPr>
            <a:r>
              <a:rPr lang="en-US" sz="2000" b="1"/>
              <a:t>ASSET MANAGEMENT COMPANY</a:t>
            </a:r>
          </a:p>
        </p:txBody>
      </p:sp>
      <p:cxnSp>
        <p:nvCxnSpPr>
          <p:cNvPr id="12" name="Straight Connector 11">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F8EE6B3-D036-47CE-B06F-E1EEC4763C3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851641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137B0-3C9E-4C25-9C31-BC46A86D86D8}"/>
              </a:ext>
            </a:extLst>
          </p:cNvPr>
          <p:cNvSpPr>
            <a:spLocks noGrp="1"/>
          </p:cNvSpPr>
          <p:nvPr>
            <p:ph type="title"/>
          </p:nvPr>
        </p:nvSpPr>
        <p:spPr>
          <a:xfrm>
            <a:off x="4965430" y="629268"/>
            <a:ext cx="6586491" cy="1286160"/>
          </a:xfrm>
        </p:spPr>
        <p:txBody>
          <a:bodyPr anchor="b">
            <a:normAutofit/>
          </a:bodyPr>
          <a:lstStyle/>
          <a:p>
            <a:r>
              <a:rPr lang="en-US" sz="4100" dirty="0" err="1"/>
              <a:t>Greenvalley</a:t>
            </a:r>
            <a:r>
              <a:rPr lang="en-US" sz="4100"/>
              <a:t> &amp; Bamboo Projects</a:t>
            </a:r>
          </a:p>
        </p:txBody>
      </p:sp>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A9DC69"/>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5699C55-2CD6-488D-AC7C-C6DC80D7A779}"/>
              </a:ext>
            </a:extLst>
          </p:cNvPr>
          <p:cNvSpPr>
            <a:spLocks noGrp="1"/>
          </p:cNvSpPr>
          <p:nvPr>
            <p:ph idx="1"/>
          </p:nvPr>
        </p:nvSpPr>
        <p:spPr>
          <a:xfrm>
            <a:off x="4965431" y="2438400"/>
            <a:ext cx="6586489" cy="3785419"/>
          </a:xfrm>
        </p:spPr>
        <p:txBody>
          <a:bodyPr>
            <a:normAutofit/>
          </a:bodyPr>
          <a:lstStyle/>
          <a:p>
            <a:r>
              <a:rPr lang="en-US" sz="2400" dirty="0"/>
              <a:t>The </a:t>
            </a:r>
            <a:r>
              <a:rPr lang="en-US" sz="2400" b="1" dirty="0"/>
              <a:t>first</a:t>
            </a:r>
            <a:r>
              <a:rPr lang="en-US" sz="2400" dirty="0"/>
              <a:t> intend transaction is to acquire </a:t>
            </a:r>
            <a:r>
              <a:rPr lang="en-US" sz="2400" b="1" dirty="0"/>
              <a:t>equity rights </a:t>
            </a:r>
            <a:r>
              <a:rPr lang="en-US" sz="2400" dirty="0"/>
              <a:t>in </a:t>
            </a:r>
            <a:r>
              <a:rPr lang="en-US" sz="2400" dirty="0" err="1"/>
              <a:t>Greenvalley</a:t>
            </a:r>
            <a:r>
              <a:rPr lang="en-US" sz="2400" dirty="0"/>
              <a:t> Holdings and Bamboo real estate projects.</a:t>
            </a:r>
          </a:p>
          <a:p>
            <a:r>
              <a:rPr lang="en-US" sz="2400" dirty="0"/>
              <a:t>Royal Eagle invested and performed full due-diligence for a period of ninety (90) days, which Royal Eagle has reviewed information related to corporate governance, contracts, agreements, financials, permits, properties, taxation, legal and liabilities to create model that will ensures the investment.</a:t>
            </a:r>
          </a:p>
        </p:txBody>
      </p:sp>
      <p:pic>
        <p:nvPicPr>
          <p:cNvPr id="4" name="Picture 3">
            <a:extLst>
              <a:ext uri="{FF2B5EF4-FFF2-40B4-BE49-F238E27FC236}">
                <a16:creationId xmlns:a16="http://schemas.microsoft.com/office/drawing/2014/main" id="{7423E441-7E3E-43E0-94A8-6E65D8360CE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10483787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exterior, árbol, edificio, cielo&#10;&#10;Descripción generada automáticamente">
            <a:extLst>
              <a:ext uri="{FF2B5EF4-FFF2-40B4-BE49-F238E27FC236}">
                <a16:creationId xmlns:a16="http://schemas.microsoft.com/office/drawing/2014/main" id="{2D404599-99FB-4DEF-B1EE-B3246285FD9C}"/>
              </a:ext>
            </a:extLst>
          </p:cNvPr>
          <p:cNvPicPr>
            <a:picLocks noChangeAspect="1"/>
          </p:cNvPicPr>
          <p:nvPr/>
        </p:nvPicPr>
        <p:blipFill rotWithShape="1">
          <a:blip r:embed="rId2">
            <a:alphaModFix amt="35000"/>
            <a:extLst/>
          </a:blip>
          <a:src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E3FE24B1-C77E-4078-9FE4-69C89ACF11C1}"/>
              </a:ext>
            </a:extLst>
          </p:cNvPr>
          <p:cNvSpPr>
            <a:spLocks noGrp="1"/>
          </p:cNvSpPr>
          <p:nvPr>
            <p:ph type="title"/>
          </p:nvPr>
        </p:nvSpPr>
        <p:spPr>
          <a:xfrm>
            <a:off x="838200" y="365125"/>
            <a:ext cx="10515600" cy="1325563"/>
          </a:xfrm>
        </p:spPr>
        <p:txBody>
          <a:bodyPr>
            <a:normAutofit/>
          </a:bodyPr>
          <a:lstStyle/>
          <a:p>
            <a:r>
              <a:rPr lang="en-US">
                <a:solidFill>
                  <a:srgbClr val="FFFFFF"/>
                </a:solidFill>
              </a:rPr>
              <a:t>About us</a:t>
            </a:r>
          </a:p>
        </p:txBody>
      </p:sp>
      <p:sp>
        <p:nvSpPr>
          <p:cNvPr id="3" name="Content Placeholder 2">
            <a:extLst>
              <a:ext uri="{FF2B5EF4-FFF2-40B4-BE49-F238E27FC236}">
                <a16:creationId xmlns:a16="http://schemas.microsoft.com/office/drawing/2014/main" id="{46EB96F6-AA88-436B-9412-4DAEE1934583}"/>
              </a:ext>
            </a:extLst>
          </p:cNvPr>
          <p:cNvSpPr>
            <a:spLocks noGrp="1"/>
          </p:cNvSpPr>
          <p:nvPr>
            <p:ph idx="1"/>
          </p:nvPr>
        </p:nvSpPr>
        <p:spPr>
          <a:xfrm>
            <a:off x="838200" y="1825625"/>
            <a:ext cx="10515600" cy="4351338"/>
          </a:xfrm>
        </p:spPr>
        <p:txBody>
          <a:bodyPr>
            <a:normAutofit/>
          </a:bodyPr>
          <a:lstStyle/>
          <a:p>
            <a:r>
              <a:rPr lang="en-US" sz="2000">
                <a:solidFill>
                  <a:srgbClr val="FFFFFF"/>
                </a:solidFill>
              </a:rPr>
              <a:t>RE CAPITAL PARTNERS USA LLC, (hereinafter "Royal Eagle CAP USA") is an Asset Management Company located in Houston, Texas. </a:t>
            </a:r>
          </a:p>
          <a:p>
            <a:r>
              <a:rPr lang="en-US" sz="2000">
                <a:solidFill>
                  <a:srgbClr val="FFFFFF"/>
                </a:solidFill>
              </a:rPr>
              <a:t>Our team has more than 40 years of combined experience in institutional capital markets, asset management, private equity/debt, equity compensation for publically traded companies, executive benefits, investment banking and operating privately held companies. Royal Eagle raises equity/debt for both public and private companies. </a:t>
            </a:r>
          </a:p>
          <a:p>
            <a:r>
              <a:rPr lang="en-US" sz="2000">
                <a:solidFill>
                  <a:srgbClr val="FFFFFF"/>
                </a:solidFill>
              </a:rPr>
              <a:t>Royal Eagle will own and operate growth businesses in energy, oil and gas, technology and real estate through both equity and debt and syndication. </a:t>
            </a:r>
          </a:p>
          <a:p>
            <a:r>
              <a:rPr lang="en-US" sz="2000">
                <a:solidFill>
                  <a:srgbClr val="FFFFFF"/>
                </a:solidFill>
              </a:rPr>
              <a:t>We are strategically positioned in Houston (USA) and Panama City (PANAMA/LATAM HUB). </a:t>
            </a:r>
          </a:p>
          <a:p>
            <a:r>
              <a:rPr lang="en-US" sz="2000">
                <a:solidFill>
                  <a:srgbClr val="FFFFFF"/>
                </a:solidFill>
              </a:rPr>
              <a:t>Royal Capital Partners has an extensive network across the globe that allow us to create strong relationships and build partners with synergies that can grow the business as a team.</a:t>
            </a:r>
          </a:p>
          <a:p>
            <a:endParaRPr lang="en-US" sz="2000">
              <a:solidFill>
                <a:srgbClr val="FFFFFF"/>
              </a:solidFill>
            </a:endParaRPr>
          </a:p>
        </p:txBody>
      </p:sp>
      <p:pic>
        <p:nvPicPr>
          <p:cNvPr id="4" name="Picture 3">
            <a:extLst>
              <a:ext uri="{FF2B5EF4-FFF2-40B4-BE49-F238E27FC236}">
                <a16:creationId xmlns:a16="http://schemas.microsoft.com/office/drawing/2014/main" id="{31BE9DD5-0E1B-47C1-95AE-6C9B691F32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3189197229"/>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sitting at a table&#10;&#10;Description automatically generated">
            <a:extLst>
              <a:ext uri="{FF2B5EF4-FFF2-40B4-BE49-F238E27FC236}">
                <a16:creationId xmlns:a16="http://schemas.microsoft.com/office/drawing/2014/main" id="{6D4EA1F4-7E2A-46FD-8A8D-ADE5C357F771}"/>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4333" b="14732"/>
          <a:stretch/>
        </p:blipFill>
        <p:spPr>
          <a:xfrm>
            <a:off x="20" y="10"/>
            <a:ext cx="12191980" cy="6857990"/>
          </a:xfrm>
          <a:prstGeom prst="rect">
            <a:avLst/>
          </a:prstGeom>
        </p:spPr>
      </p:pic>
      <p:sp>
        <p:nvSpPr>
          <p:cNvPr id="2" name="Title 1">
            <a:extLst>
              <a:ext uri="{FF2B5EF4-FFF2-40B4-BE49-F238E27FC236}">
                <a16:creationId xmlns:a16="http://schemas.microsoft.com/office/drawing/2014/main" id="{0A57E01F-D384-4B81-A095-55B5D9775D82}"/>
              </a:ext>
            </a:extLst>
          </p:cNvPr>
          <p:cNvSpPr>
            <a:spLocks noGrp="1"/>
          </p:cNvSpPr>
          <p:nvPr>
            <p:ph type="title"/>
          </p:nvPr>
        </p:nvSpPr>
        <p:spPr>
          <a:xfrm>
            <a:off x="838200" y="365125"/>
            <a:ext cx="10515600" cy="1325563"/>
          </a:xfrm>
        </p:spPr>
        <p:txBody>
          <a:bodyPr>
            <a:normAutofit/>
          </a:bodyPr>
          <a:lstStyle/>
          <a:p>
            <a:r>
              <a:rPr lang="en-US">
                <a:solidFill>
                  <a:srgbClr val="FFFFFF"/>
                </a:solidFill>
              </a:rPr>
              <a:t>PORTFOLIO OF COMPLEMENTARY ASSETS</a:t>
            </a:r>
          </a:p>
        </p:txBody>
      </p:sp>
      <p:sp>
        <p:nvSpPr>
          <p:cNvPr id="3" name="Content Placeholder 2">
            <a:extLst>
              <a:ext uri="{FF2B5EF4-FFF2-40B4-BE49-F238E27FC236}">
                <a16:creationId xmlns:a16="http://schemas.microsoft.com/office/drawing/2014/main" id="{50EACC48-993C-42D7-B5CB-D3CA3F4A9204}"/>
              </a:ext>
            </a:extLst>
          </p:cNvPr>
          <p:cNvSpPr>
            <a:spLocks noGrp="1"/>
          </p:cNvSpPr>
          <p:nvPr>
            <p:ph idx="1"/>
          </p:nvPr>
        </p:nvSpPr>
        <p:spPr>
          <a:xfrm>
            <a:off x="838200" y="1825625"/>
            <a:ext cx="10515600" cy="4351338"/>
          </a:xfrm>
        </p:spPr>
        <p:txBody>
          <a:bodyPr>
            <a:normAutofit/>
          </a:bodyPr>
          <a:lstStyle/>
          <a:p>
            <a:pPr marL="0" indent="0">
              <a:buNone/>
            </a:pPr>
            <a:r>
              <a:rPr lang="en-US" sz="2000">
                <a:solidFill>
                  <a:srgbClr val="FFFFFF"/>
                </a:solidFill>
              </a:rPr>
              <a:t>Royal Eagle CAP USA operates a geographically diverse portfolio of complementary assets related to: </a:t>
            </a:r>
          </a:p>
          <a:p>
            <a:r>
              <a:rPr lang="en-US" sz="2000">
                <a:solidFill>
                  <a:srgbClr val="FFFFFF"/>
                </a:solidFill>
              </a:rPr>
              <a:t>Crude oil, natural gas and refined product, storage, transportation and terminal/logistics assets; </a:t>
            </a:r>
          </a:p>
          <a:p>
            <a:r>
              <a:rPr lang="en-US" sz="2000">
                <a:solidFill>
                  <a:srgbClr val="FFFFFF"/>
                </a:solidFill>
              </a:rPr>
              <a:t>Renewable power plants, energy production to develop wholesale and retail markets.</a:t>
            </a:r>
          </a:p>
          <a:p>
            <a:r>
              <a:rPr lang="en-US" sz="2000">
                <a:solidFill>
                  <a:srgbClr val="FFFFFF"/>
                </a:solidFill>
              </a:rPr>
              <a:t>Real estate assets related to residential and commercial real properties </a:t>
            </a:r>
          </a:p>
          <a:p>
            <a:r>
              <a:rPr lang="en-US" sz="2000">
                <a:solidFill>
                  <a:srgbClr val="FFFFFF"/>
                </a:solidFill>
              </a:rPr>
              <a:t>Technology and Data through artificial intelligence developments, proprietary algorithms and data.</a:t>
            </a:r>
          </a:p>
          <a:p>
            <a:pPr marL="0" indent="0">
              <a:buNone/>
            </a:pPr>
            <a:r>
              <a:rPr lang="en-US" sz="2000">
                <a:solidFill>
                  <a:srgbClr val="FFFFFF"/>
                </a:solidFill>
              </a:rPr>
              <a:t>Our investment strategy included buy-out agreements through common and preferred equity, warrants and stock options, corporate debt and syndicated debt offerings where shares, assets and guarantees of subsidiaries will serve as collateral for risk mitigation and leverage. </a:t>
            </a:r>
          </a:p>
          <a:p>
            <a:endParaRPr lang="en-US" sz="2000">
              <a:solidFill>
                <a:srgbClr val="FFFFFF"/>
              </a:solidFill>
            </a:endParaRPr>
          </a:p>
        </p:txBody>
      </p:sp>
      <p:pic>
        <p:nvPicPr>
          <p:cNvPr id="4" name="Picture 3">
            <a:extLst>
              <a:ext uri="{FF2B5EF4-FFF2-40B4-BE49-F238E27FC236}">
                <a16:creationId xmlns:a16="http://schemas.microsoft.com/office/drawing/2014/main" id="{77DCB595-4E1E-4EC2-B40B-CA191795AF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3685835912"/>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sitting at a table&#10;&#10;Description automatically generated">
            <a:extLst>
              <a:ext uri="{FF2B5EF4-FFF2-40B4-BE49-F238E27FC236}">
                <a16:creationId xmlns:a16="http://schemas.microsoft.com/office/drawing/2014/main" id="{6D4EA1F4-7E2A-46FD-8A8D-ADE5C357F771}"/>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4333" b="14732"/>
          <a:stretch/>
        </p:blipFill>
        <p:spPr>
          <a:xfrm>
            <a:off x="20" y="10"/>
            <a:ext cx="12191980" cy="6857990"/>
          </a:xfrm>
          <a:prstGeom prst="rect">
            <a:avLst/>
          </a:prstGeom>
        </p:spPr>
      </p:pic>
      <p:sp>
        <p:nvSpPr>
          <p:cNvPr id="2" name="Title 1">
            <a:extLst>
              <a:ext uri="{FF2B5EF4-FFF2-40B4-BE49-F238E27FC236}">
                <a16:creationId xmlns:a16="http://schemas.microsoft.com/office/drawing/2014/main" id="{0A57E01F-D384-4B81-A095-55B5D9775D82}"/>
              </a:ext>
            </a:extLst>
          </p:cNvPr>
          <p:cNvSpPr>
            <a:spLocks noGrp="1"/>
          </p:cNvSpPr>
          <p:nvPr>
            <p:ph type="title"/>
          </p:nvPr>
        </p:nvSpPr>
        <p:spPr>
          <a:xfrm>
            <a:off x="838200" y="365125"/>
            <a:ext cx="10515600" cy="1325563"/>
          </a:xfrm>
        </p:spPr>
        <p:txBody>
          <a:bodyPr>
            <a:normAutofit/>
          </a:bodyPr>
          <a:lstStyle/>
          <a:p>
            <a:r>
              <a:rPr lang="en-US">
                <a:solidFill>
                  <a:srgbClr val="FFFFFF"/>
                </a:solidFill>
              </a:rPr>
              <a:t>PORTFOLIO OF COMPLEMENTARY ASSETS</a:t>
            </a:r>
          </a:p>
        </p:txBody>
      </p:sp>
      <p:sp>
        <p:nvSpPr>
          <p:cNvPr id="3" name="Content Placeholder 2">
            <a:extLst>
              <a:ext uri="{FF2B5EF4-FFF2-40B4-BE49-F238E27FC236}">
                <a16:creationId xmlns:a16="http://schemas.microsoft.com/office/drawing/2014/main" id="{50EACC48-993C-42D7-B5CB-D3CA3F4A9204}"/>
              </a:ext>
            </a:extLst>
          </p:cNvPr>
          <p:cNvSpPr>
            <a:spLocks noGrp="1"/>
          </p:cNvSpPr>
          <p:nvPr>
            <p:ph idx="1"/>
          </p:nvPr>
        </p:nvSpPr>
        <p:spPr>
          <a:xfrm>
            <a:off x="838200" y="1825625"/>
            <a:ext cx="10515600" cy="4351338"/>
          </a:xfrm>
        </p:spPr>
        <p:txBody>
          <a:bodyPr>
            <a:normAutofit/>
          </a:bodyPr>
          <a:lstStyle/>
          <a:p>
            <a:pPr marL="0" indent="0">
              <a:buNone/>
            </a:pPr>
            <a:r>
              <a:rPr lang="en-US" sz="2000">
                <a:solidFill>
                  <a:srgbClr val="FFFFFF"/>
                </a:solidFill>
              </a:rPr>
              <a:t>Royal Eagle CAP USA operates a geographically diverse portfolio of complementary assets related to: </a:t>
            </a:r>
          </a:p>
          <a:p>
            <a:r>
              <a:rPr lang="en-US" sz="2000">
                <a:solidFill>
                  <a:srgbClr val="FFFFFF"/>
                </a:solidFill>
              </a:rPr>
              <a:t>Crude oil, natural gas and refined product, storage, transportation and terminal/logistics assets; </a:t>
            </a:r>
          </a:p>
          <a:p>
            <a:r>
              <a:rPr lang="en-US" sz="2000">
                <a:solidFill>
                  <a:srgbClr val="FFFFFF"/>
                </a:solidFill>
              </a:rPr>
              <a:t>Renewable power plants, energy production to develop wholesale and retail markets.</a:t>
            </a:r>
          </a:p>
          <a:p>
            <a:r>
              <a:rPr lang="en-US" sz="2000">
                <a:solidFill>
                  <a:srgbClr val="FFFFFF"/>
                </a:solidFill>
              </a:rPr>
              <a:t>Real estate assets related to residential and commercial real properties </a:t>
            </a:r>
          </a:p>
          <a:p>
            <a:r>
              <a:rPr lang="en-US" sz="2000">
                <a:solidFill>
                  <a:srgbClr val="FFFFFF"/>
                </a:solidFill>
              </a:rPr>
              <a:t>Technology and Data through artificial intelligence developments, proprietary algorithms and data.</a:t>
            </a:r>
          </a:p>
          <a:p>
            <a:pPr marL="0" indent="0">
              <a:buNone/>
            </a:pPr>
            <a:r>
              <a:rPr lang="en-US" sz="2000">
                <a:solidFill>
                  <a:srgbClr val="FFFFFF"/>
                </a:solidFill>
              </a:rPr>
              <a:t>Our investment strategy included buy-out agreements through common and preferred equity, warrants and stock options, corporate debt and syndicated debt offerings where shares, assets and guarantees of subsidiaries will serve as collateral for risk mitigation and leverage. </a:t>
            </a:r>
          </a:p>
          <a:p>
            <a:endParaRPr lang="en-US" sz="2000">
              <a:solidFill>
                <a:srgbClr val="FFFFFF"/>
              </a:solidFill>
            </a:endParaRPr>
          </a:p>
        </p:txBody>
      </p:sp>
      <p:pic>
        <p:nvPicPr>
          <p:cNvPr id="4" name="Picture 3">
            <a:extLst>
              <a:ext uri="{FF2B5EF4-FFF2-40B4-BE49-F238E27FC236}">
                <a16:creationId xmlns:a16="http://schemas.microsoft.com/office/drawing/2014/main" id="{77DCB595-4E1E-4EC2-B40B-CA191795AF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124410191"/>
      </p:ext>
    </p:extLst>
  </p:cSld>
  <p:clrMapOvr>
    <a:overrideClrMapping bg1="dk1" tx1="lt1" bg2="dk2" tx2="lt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474F8-ECA7-43FF-845E-A1D87DBE0091}"/>
              </a:ext>
            </a:extLst>
          </p:cNvPr>
          <p:cNvSpPr>
            <a:spLocks noGrp="1"/>
          </p:cNvSpPr>
          <p:nvPr>
            <p:ph type="title"/>
          </p:nvPr>
        </p:nvSpPr>
        <p:spPr>
          <a:xfrm>
            <a:off x="4965430" y="629268"/>
            <a:ext cx="6586491" cy="1286160"/>
          </a:xfrm>
        </p:spPr>
        <p:txBody>
          <a:bodyPr anchor="b">
            <a:normAutofit/>
          </a:bodyPr>
          <a:lstStyle/>
          <a:p>
            <a:r>
              <a:rPr lang="en-US" dirty="0"/>
              <a:t>MANAGEMENT TEAM</a:t>
            </a:r>
          </a:p>
        </p:txBody>
      </p:sp>
      <p:pic>
        <p:nvPicPr>
          <p:cNvPr id="6" name="Picture 5" descr="A group of people sitting at a table using a computer&#10;&#10;Description automatically generated">
            <a:extLst>
              <a:ext uri="{FF2B5EF4-FFF2-40B4-BE49-F238E27FC236}">
                <a16:creationId xmlns:a16="http://schemas.microsoft.com/office/drawing/2014/main" id="{DADA06AE-6883-41E7-B022-5C59CE7E2981}"/>
              </a:ext>
            </a:extLst>
          </p:cNvPr>
          <p:cNvPicPr>
            <a:picLocks noChangeAspect="1"/>
          </p:cNvPicPr>
          <p:nvPr/>
        </p:nvPicPr>
        <p:blipFill rotWithShape="1">
          <a:blip r:embed="rId2">
            <a:extLst>
              <a:ext uri="{28A0092B-C50C-407E-A947-70E740481C1C}">
                <a14:useLocalDpi xmlns:a14="http://schemas.microsoft.com/office/drawing/2010/main" val="0"/>
              </a:ext>
            </a:extLst>
          </a:blip>
          <a:srcRect l="39448" r="23545"/>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1B579"/>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44875B8-9B55-4EAB-8821-27D33583BA3C}"/>
              </a:ext>
            </a:extLst>
          </p:cNvPr>
          <p:cNvSpPr>
            <a:spLocks noGrp="1"/>
          </p:cNvSpPr>
          <p:nvPr>
            <p:ph idx="1"/>
          </p:nvPr>
        </p:nvSpPr>
        <p:spPr>
          <a:xfrm>
            <a:off x="4965431" y="2438400"/>
            <a:ext cx="6586489" cy="3785419"/>
          </a:xfrm>
        </p:spPr>
        <p:txBody>
          <a:bodyPr>
            <a:normAutofit/>
          </a:bodyPr>
          <a:lstStyle/>
          <a:p>
            <a:pPr marL="0" indent="0">
              <a:buNone/>
            </a:pPr>
            <a:r>
              <a:rPr lang="en-US" sz="2000"/>
              <a:t>Our team is a group of professional financial and strategists looking to create synergies between relationships and businesses that are looking to grow with sophisticated strategies</a:t>
            </a:r>
          </a:p>
          <a:p>
            <a:endParaRPr lang="en-US" sz="2000"/>
          </a:p>
        </p:txBody>
      </p:sp>
      <p:pic>
        <p:nvPicPr>
          <p:cNvPr id="4" name="Picture 3">
            <a:extLst>
              <a:ext uri="{FF2B5EF4-FFF2-40B4-BE49-F238E27FC236}">
                <a16:creationId xmlns:a16="http://schemas.microsoft.com/office/drawing/2014/main" id="{E2EE56DE-887C-4B66-9254-3CEBC44574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7630729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D2DFC-D625-4955-BC8A-50769760FDEB}"/>
              </a:ext>
            </a:extLst>
          </p:cNvPr>
          <p:cNvSpPr>
            <a:spLocks noGrp="1"/>
          </p:cNvSpPr>
          <p:nvPr>
            <p:ph type="title"/>
          </p:nvPr>
        </p:nvSpPr>
        <p:spPr>
          <a:xfrm>
            <a:off x="838200" y="365125"/>
            <a:ext cx="10515600" cy="1325563"/>
          </a:xfrm>
        </p:spPr>
        <p:txBody>
          <a:bodyPr>
            <a:normAutofit/>
          </a:bodyPr>
          <a:lstStyle/>
          <a:p>
            <a:r>
              <a:rPr lang="en-US" dirty="0"/>
              <a:t>MANAGEMENT TEAM</a:t>
            </a:r>
          </a:p>
        </p:txBody>
      </p:sp>
      <p:sp>
        <p:nvSpPr>
          <p:cNvPr id="3" name="Content Placeholder 2">
            <a:extLst>
              <a:ext uri="{FF2B5EF4-FFF2-40B4-BE49-F238E27FC236}">
                <a16:creationId xmlns:a16="http://schemas.microsoft.com/office/drawing/2014/main" id="{4664AAEA-06EE-4913-85BC-4B384D02BB8E}"/>
              </a:ext>
            </a:extLst>
          </p:cNvPr>
          <p:cNvSpPr>
            <a:spLocks noGrp="1"/>
          </p:cNvSpPr>
          <p:nvPr>
            <p:ph idx="1"/>
          </p:nvPr>
        </p:nvSpPr>
        <p:spPr>
          <a:xfrm>
            <a:off x="838198" y="1825625"/>
            <a:ext cx="9620251" cy="4351338"/>
          </a:xfrm>
        </p:spPr>
        <p:txBody>
          <a:bodyPr>
            <a:normAutofit/>
          </a:bodyPr>
          <a:lstStyle/>
          <a:p>
            <a:r>
              <a:rPr lang="en-US" sz="2000" dirty="0"/>
              <a:t>Alejandro is an entrepreneur, leader and business owner with more than two decades of experience in business, international finance and corporate structure.</a:t>
            </a:r>
          </a:p>
          <a:p>
            <a:r>
              <a:rPr lang="en-US" sz="2000" dirty="0"/>
              <a:t>He is participating in the capital market industry in North and Latin America, creating equity, debt and exit strategies using Limited Partnership, Offshore Special Purpose Vehicles (SPV’s) and Stock Exchange Public structures.</a:t>
            </a:r>
          </a:p>
          <a:p>
            <a:r>
              <a:rPr lang="en-US" sz="2000" dirty="0"/>
              <a:t>Since 2018 is Royal Eagle CEO where he is responsible to build the strategy and the TEAM to </a:t>
            </a:r>
            <a:r>
              <a:rPr lang="en-US" sz="2000" dirty="0" err="1"/>
              <a:t>acqiere</a:t>
            </a:r>
            <a:r>
              <a:rPr lang="en-US" sz="2000" dirty="0"/>
              <a:t> the Royal Eagle </a:t>
            </a:r>
            <a:r>
              <a:rPr lang="en-US" sz="2000" dirty="0" err="1"/>
              <a:t>Portafolio</a:t>
            </a:r>
            <a:r>
              <a:rPr lang="en-US" sz="2000" dirty="0"/>
              <a:t> of Companies. </a:t>
            </a:r>
          </a:p>
          <a:p>
            <a:r>
              <a:rPr lang="en-US" sz="2000" dirty="0"/>
              <a:t>He is Share Holder &amp; Board Member of an Energy Company and a Real Estate Development Company in Texas.</a:t>
            </a:r>
          </a:p>
          <a:p>
            <a:r>
              <a:rPr lang="en-US" sz="2000" dirty="0"/>
              <a:t>As an entrepreneur he is involved in several non-profit initiatives related to education for underprivileged boys and girls, looking forward to giving back to his community and investing in the success of the next generation.</a:t>
            </a:r>
          </a:p>
          <a:p>
            <a:endParaRPr lang="en-US" sz="2000" dirty="0"/>
          </a:p>
        </p:txBody>
      </p:sp>
      <p:pic>
        <p:nvPicPr>
          <p:cNvPr id="4" name="Picture 3">
            <a:extLst>
              <a:ext uri="{FF2B5EF4-FFF2-40B4-BE49-F238E27FC236}">
                <a16:creationId xmlns:a16="http://schemas.microsoft.com/office/drawing/2014/main" id="{18941A4F-2925-4BCD-B8E3-BFD4208773E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6" name="Picture 2">
            <a:extLst>
              <a:ext uri="{FF2B5EF4-FFF2-40B4-BE49-F238E27FC236}">
                <a16:creationId xmlns:a16="http://schemas.microsoft.com/office/drawing/2014/main" id="{3AD4963A-F4ED-4A27-A257-BAEDB25A60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8450" y="3267075"/>
            <a:ext cx="112395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06275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D2DFC-D625-4955-BC8A-50769760FDEB}"/>
              </a:ext>
            </a:extLst>
          </p:cNvPr>
          <p:cNvSpPr>
            <a:spLocks noGrp="1"/>
          </p:cNvSpPr>
          <p:nvPr>
            <p:ph type="title"/>
          </p:nvPr>
        </p:nvSpPr>
        <p:spPr>
          <a:xfrm>
            <a:off x="838200" y="365125"/>
            <a:ext cx="10515600" cy="1325563"/>
          </a:xfrm>
        </p:spPr>
        <p:txBody>
          <a:bodyPr>
            <a:normAutofit/>
          </a:bodyPr>
          <a:lstStyle/>
          <a:p>
            <a:r>
              <a:rPr lang="en-US" dirty="0"/>
              <a:t>MANAGEMENT TEAM</a:t>
            </a:r>
          </a:p>
        </p:txBody>
      </p:sp>
      <p:sp>
        <p:nvSpPr>
          <p:cNvPr id="3" name="Content Placeholder 2">
            <a:extLst>
              <a:ext uri="{FF2B5EF4-FFF2-40B4-BE49-F238E27FC236}">
                <a16:creationId xmlns:a16="http://schemas.microsoft.com/office/drawing/2014/main" id="{4664AAEA-06EE-4913-85BC-4B384D02BB8E}"/>
              </a:ext>
            </a:extLst>
          </p:cNvPr>
          <p:cNvSpPr>
            <a:spLocks noGrp="1"/>
          </p:cNvSpPr>
          <p:nvPr>
            <p:ph idx="1"/>
          </p:nvPr>
        </p:nvSpPr>
        <p:spPr>
          <a:xfrm>
            <a:off x="838199" y="1825625"/>
            <a:ext cx="9211492" cy="4351338"/>
          </a:xfrm>
        </p:spPr>
        <p:txBody>
          <a:bodyPr>
            <a:normAutofit fontScale="85000" lnSpcReduction="10000"/>
          </a:bodyPr>
          <a:lstStyle/>
          <a:p>
            <a:pPr>
              <a:lnSpc>
                <a:spcPct val="120000"/>
              </a:lnSpc>
            </a:pPr>
            <a:r>
              <a:rPr lang="en-US" sz="2000" dirty="0"/>
              <a:t>Anna has an experience of over 15 years in the International and Local market in the area of operations, overviewing middle and back office of the institutions. She has worked in the largest institutions in Panama like Wall Street Securities, Mundial Asset Management (Operations Manager) and </a:t>
            </a:r>
            <a:r>
              <a:rPr lang="en-US" sz="2000" dirty="0" err="1"/>
              <a:t>Interbolsa</a:t>
            </a:r>
            <a:r>
              <a:rPr lang="en-US" sz="2000" dirty="0"/>
              <a:t> Panama (Operations Director),</a:t>
            </a:r>
          </a:p>
          <a:p>
            <a:pPr>
              <a:lnSpc>
                <a:spcPct val="120000"/>
              </a:lnSpc>
            </a:pPr>
            <a:r>
              <a:rPr lang="en-US" sz="2000" dirty="0"/>
              <a:t>IPG Securities (Principal Executive) and Canal Securities (Principal Executive) been part of the managing team and which lead her to have excellent relationship with partners like Pershing LLC, Morgan Stanley and JP Morgan among others.</a:t>
            </a:r>
          </a:p>
          <a:p>
            <a:pPr>
              <a:lnSpc>
                <a:spcPct val="120000"/>
              </a:lnSpc>
            </a:pPr>
            <a:r>
              <a:rPr lang="en-US" sz="2000" dirty="0"/>
              <a:t>She has been a partner and the Administration and Operations Manager at Blue Stone Advisory Group (Panamanian Independent Investment Advisory Firm) providing her expertise and excellent quality of personalized customer service to manage the company.</a:t>
            </a:r>
          </a:p>
          <a:p>
            <a:pPr>
              <a:lnSpc>
                <a:spcPct val="120000"/>
              </a:lnSpc>
            </a:pPr>
            <a:r>
              <a:rPr lang="en-US" sz="2000" dirty="0"/>
              <a:t>She has also built Prometheus Capital Partners a company focused in emerging markets investments overseeing the capitalization strategies and financial operations of the company. She now joints Royal Eagle Capital Partners as Managing Partner LATAM.</a:t>
            </a:r>
          </a:p>
        </p:txBody>
      </p:sp>
      <p:pic>
        <p:nvPicPr>
          <p:cNvPr id="4" name="Picture 3">
            <a:extLst>
              <a:ext uri="{FF2B5EF4-FFF2-40B4-BE49-F238E27FC236}">
                <a16:creationId xmlns:a16="http://schemas.microsoft.com/office/drawing/2014/main" id="{18941A4F-2925-4BCD-B8E3-BFD4208773E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6" name="Picture 3">
            <a:extLst>
              <a:ext uri="{FF2B5EF4-FFF2-40B4-BE49-F238E27FC236}">
                <a16:creationId xmlns:a16="http://schemas.microsoft.com/office/drawing/2014/main" id="{DFDF5C5E-77C1-4F88-AEBC-D7B25D4D7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96550" y="3187337"/>
            <a:ext cx="1085850"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16935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7E72A7-4E50-4BA9-B190-B5E011164353}"/>
              </a:ext>
            </a:extLst>
          </p:cNvPr>
          <p:cNvSpPr/>
          <p:nvPr/>
        </p:nvSpPr>
        <p:spPr>
          <a:xfrm>
            <a:off x="1758315" y="4261797"/>
            <a:ext cx="8395335" cy="1846801"/>
          </a:xfrm>
          <a:prstGeom prst="rect">
            <a:avLst/>
          </a:prstGeom>
          <a:solidFill>
            <a:schemeClr val="accent3">
              <a:lumMod val="20000"/>
              <a:lumOff val="80000"/>
            </a:schemeClr>
          </a:solidFill>
          <a:ln w="4445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A96ABCE-BF9A-4315-BAA0-EEDB121DE457}"/>
              </a:ext>
            </a:extLst>
          </p:cNvPr>
          <p:cNvSpPr/>
          <p:nvPr/>
        </p:nvSpPr>
        <p:spPr>
          <a:xfrm>
            <a:off x="1095374" y="2248949"/>
            <a:ext cx="9629775" cy="1846801"/>
          </a:xfrm>
          <a:prstGeom prst="rect">
            <a:avLst/>
          </a:prstGeom>
          <a:noFill/>
          <a:ln w="4445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87A5BE-223D-4EA6-AF4E-1B84635EEF4E}"/>
              </a:ext>
            </a:extLst>
          </p:cNvPr>
          <p:cNvSpPr>
            <a:spLocks noGrp="1"/>
          </p:cNvSpPr>
          <p:nvPr>
            <p:ph type="title"/>
          </p:nvPr>
        </p:nvSpPr>
        <p:spPr/>
        <p:txBody>
          <a:bodyPr/>
          <a:lstStyle/>
          <a:p>
            <a:r>
              <a:rPr lang="en-US" dirty="0"/>
              <a:t>CONTACT DETAILS</a:t>
            </a:r>
          </a:p>
        </p:txBody>
      </p:sp>
      <p:pic>
        <p:nvPicPr>
          <p:cNvPr id="4" name="Picture 3">
            <a:extLst>
              <a:ext uri="{FF2B5EF4-FFF2-40B4-BE49-F238E27FC236}">
                <a16:creationId xmlns:a16="http://schemas.microsoft.com/office/drawing/2014/main" id="{1C23A514-0135-4F42-9E4A-127BFD63F5A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
        <p:nvSpPr>
          <p:cNvPr id="5" name="Rectangle 4">
            <a:extLst>
              <a:ext uri="{FF2B5EF4-FFF2-40B4-BE49-F238E27FC236}">
                <a16:creationId xmlns:a16="http://schemas.microsoft.com/office/drawing/2014/main" id="{1F0A2524-3AC2-48EE-858B-11C141F98AC9}"/>
              </a:ext>
            </a:extLst>
          </p:cNvPr>
          <p:cNvSpPr/>
          <p:nvPr/>
        </p:nvSpPr>
        <p:spPr>
          <a:xfrm>
            <a:off x="2590800" y="2528160"/>
            <a:ext cx="7010400" cy="1323439"/>
          </a:xfrm>
          <a:prstGeom prst="rect">
            <a:avLst/>
          </a:prstGeom>
        </p:spPr>
        <p:txBody>
          <a:bodyPr wrap="square">
            <a:spAutoFit/>
          </a:bodyPr>
          <a:lstStyle/>
          <a:p>
            <a:r>
              <a:rPr lang="pt-BR" sz="1600" b="1" dirty="0">
                <a:latin typeface="+mj-lt"/>
                <a:cs typeface="DokChampa" panose="020B0604020202020204" pitchFamily="34" charset="-34"/>
              </a:rPr>
              <a:t>CEO			                  Managing Partner Latam</a:t>
            </a:r>
          </a:p>
          <a:p>
            <a:endParaRPr lang="pt-BR" sz="1600" dirty="0">
              <a:latin typeface="+mj-lt"/>
              <a:cs typeface="DokChampa" panose="020B0604020202020204" pitchFamily="34" charset="-34"/>
            </a:endParaRPr>
          </a:p>
          <a:p>
            <a:r>
              <a:rPr lang="pt-BR" sz="1600" dirty="0">
                <a:latin typeface="+mj-lt"/>
                <a:cs typeface="DokChampa" panose="020B0604020202020204" pitchFamily="34" charset="-34"/>
              </a:rPr>
              <a:t>Alejandro Mendez  	                                   Anna Arias </a:t>
            </a:r>
          </a:p>
          <a:p>
            <a:r>
              <a:rPr lang="pt-BR" sz="1600" dirty="0">
                <a:latin typeface="+mj-lt"/>
                <a:cs typeface="DokChampa" panose="020B0604020202020204" pitchFamily="34" charset="-34"/>
              </a:rPr>
              <a:t>T: + 1 281-995-9731		                   T: + 507 6674-2038</a:t>
            </a:r>
          </a:p>
          <a:p>
            <a:r>
              <a:rPr lang="pt-BR" sz="1600" dirty="0">
                <a:latin typeface="+mj-lt"/>
                <a:cs typeface="DokChampa" panose="020B0604020202020204" pitchFamily="34" charset="-34"/>
              </a:rPr>
              <a:t>E:  amendez@royaleaglecap.com	   E: abarias@royaleaglecap.com</a:t>
            </a:r>
          </a:p>
        </p:txBody>
      </p:sp>
      <p:sp>
        <p:nvSpPr>
          <p:cNvPr id="6" name="Rectangle 5">
            <a:extLst>
              <a:ext uri="{FF2B5EF4-FFF2-40B4-BE49-F238E27FC236}">
                <a16:creationId xmlns:a16="http://schemas.microsoft.com/office/drawing/2014/main" id="{013C362A-2285-4516-BDC6-B1605F821905}"/>
              </a:ext>
            </a:extLst>
          </p:cNvPr>
          <p:cNvSpPr/>
          <p:nvPr/>
        </p:nvSpPr>
        <p:spPr>
          <a:xfrm>
            <a:off x="2590800" y="4515273"/>
            <a:ext cx="2514600" cy="1077218"/>
          </a:xfrm>
          <a:prstGeom prst="rect">
            <a:avLst/>
          </a:prstGeom>
        </p:spPr>
        <p:txBody>
          <a:bodyPr wrap="square">
            <a:spAutoFit/>
          </a:bodyPr>
          <a:lstStyle/>
          <a:p>
            <a:r>
              <a:rPr lang="es-PA" sz="1600" b="1" dirty="0">
                <a:latin typeface="+mj-lt"/>
                <a:cs typeface="DokChampa" panose="020B0604020202020204" pitchFamily="34" charset="-34"/>
              </a:rPr>
              <a:t>Houston, Texas (USA)</a:t>
            </a:r>
            <a:br>
              <a:rPr lang="es-PA" sz="1600" dirty="0">
                <a:latin typeface="+mj-lt"/>
                <a:cs typeface="DokChampa" panose="020B0604020202020204" pitchFamily="34" charset="-34"/>
              </a:rPr>
            </a:br>
            <a:r>
              <a:rPr lang="es-PA" sz="1600" dirty="0">
                <a:latin typeface="+mj-lt"/>
                <a:cs typeface="DokChampa" panose="020B0604020202020204" pitchFamily="34" charset="-34"/>
              </a:rPr>
              <a:t>2550 North Loop W Fwy Suite 250 Houston Texas, 77092</a:t>
            </a:r>
          </a:p>
        </p:txBody>
      </p:sp>
      <p:sp>
        <p:nvSpPr>
          <p:cNvPr id="7" name="Rectangle 6">
            <a:extLst>
              <a:ext uri="{FF2B5EF4-FFF2-40B4-BE49-F238E27FC236}">
                <a16:creationId xmlns:a16="http://schemas.microsoft.com/office/drawing/2014/main" id="{B33766F1-EA25-4F3D-989C-5F7CB3F2739C}"/>
              </a:ext>
            </a:extLst>
          </p:cNvPr>
          <p:cNvSpPr/>
          <p:nvPr/>
        </p:nvSpPr>
        <p:spPr>
          <a:xfrm>
            <a:off x="7696200" y="4554877"/>
            <a:ext cx="1905000" cy="1077218"/>
          </a:xfrm>
          <a:prstGeom prst="rect">
            <a:avLst/>
          </a:prstGeom>
        </p:spPr>
        <p:txBody>
          <a:bodyPr wrap="square">
            <a:spAutoFit/>
          </a:bodyPr>
          <a:lstStyle/>
          <a:p>
            <a:r>
              <a:rPr lang="es-PA" sz="1600" b="1" dirty="0">
                <a:latin typeface="+mj-lt"/>
                <a:cs typeface="DokChampa" panose="020B0604020202020204" pitchFamily="34" charset="-34"/>
              </a:rPr>
              <a:t>Panama (PTY)</a:t>
            </a:r>
            <a:br>
              <a:rPr lang="es-PA" sz="1600" b="1" dirty="0">
                <a:latin typeface="+mj-lt"/>
                <a:cs typeface="DokChampa" panose="020B0604020202020204" pitchFamily="34" charset="-34"/>
              </a:rPr>
            </a:br>
            <a:r>
              <a:rPr lang="es-PA" sz="1600" dirty="0">
                <a:latin typeface="+mj-lt"/>
                <a:cs typeface="DokChampa" panose="020B0604020202020204" pitchFamily="34" charset="-34"/>
              </a:rPr>
              <a:t>San Francisco, Ave. Santa Elena, No. 75ª</a:t>
            </a:r>
          </a:p>
        </p:txBody>
      </p:sp>
      <p:pic>
        <p:nvPicPr>
          <p:cNvPr id="8" name="Picture 3">
            <a:extLst>
              <a:ext uri="{FF2B5EF4-FFF2-40B4-BE49-F238E27FC236}">
                <a16:creationId xmlns:a16="http://schemas.microsoft.com/office/drawing/2014/main" id="{2FB5E046-770D-499D-9B17-37D1ED3BC6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0230" y="2741023"/>
            <a:ext cx="1085850" cy="105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a:extLst>
              <a:ext uri="{FF2B5EF4-FFF2-40B4-BE49-F238E27FC236}">
                <a16:creationId xmlns:a16="http://schemas.microsoft.com/office/drawing/2014/main" id="{52431950-D532-4325-888A-19D63E590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6850" y="2727649"/>
            <a:ext cx="112395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Graphic 11" descr="Marker">
            <a:extLst>
              <a:ext uri="{FF2B5EF4-FFF2-40B4-BE49-F238E27FC236}">
                <a16:creationId xmlns:a16="http://schemas.microsoft.com/office/drawing/2014/main" id="{5BE19E5A-6098-4C17-936E-66A67CD58B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76400" y="4582136"/>
            <a:ext cx="914400" cy="914400"/>
          </a:xfrm>
          <a:prstGeom prst="rect">
            <a:avLst/>
          </a:prstGeom>
        </p:spPr>
      </p:pic>
      <p:pic>
        <p:nvPicPr>
          <p:cNvPr id="13" name="Graphic 12" descr="Marker">
            <a:extLst>
              <a:ext uri="{FF2B5EF4-FFF2-40B4-BE49-F238E27FC236}">
                <a16:creationId xmlns:a16="http://schemas.microsoft.com/office/drawing/2014/main" id="{E2631A19-3B7E-4461-AE65-986041B9DB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40583" y="4621740"/>
            <a:ext cx="914400" cy="914400"/>
          </a:xfrm>
          <a:prstGeom prst="rect">
            <a:avLst/>
          </a:prstGeom>
        </p:spPr>
      </p:pic>
    </p:spTree>
    <p:extLst>
      <p:ext uri="{BB962C8B-B14F-4D97-AF65-F5344CB8AC3E}">
        <p14:creationId xmlns:p14="http://schemas.microsoft.com/office/powerpoint/2010/main" val="16281864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exterior, árbol, edificio, cielo&#10;&#10;Descripción generada automáticamente">
            <a:extLst>
              <a:ext uri="{FF2B5EF4-FFF2-40B4-BE49-F238E27FC236}">
                <a16:creationId xmlns:a16="http://schemas.microsoft.com/office/drawing/2014/main" id="{78CAB08A-DDA7-40B3-81C2-9B50FD571B4A}"/>
              </a:ext>
            </a:extLst>
          </p:cNvPr>
          <p:cNvPicPr>
            <a:picLocks noChangeAspect="1"/>
          </p:cNvPicPr>
          <p:nvPr/>
        </p:nvPicPr>
        <p:blipFill rotWithShape="1">
          <a:blip r:embed="rId2"/>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91F847-962C-4674-8DA5-5740F08E3A83}"/>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Additional Information</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EA7E20B1-5D98-453E-8C9F-22A5FB02650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42839471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14DFFCA2-6C2E-48C1-A040-E8893AD4ECDA}"/>
              </a:ext>
            </a:extLst>
          </p:cNvPr>
          <p:cNvSpPr/>
          <p:nvPr/>
        </p:nvSpPr>
        <p:spPr>
          <a:xfrm>
            <a:off x="916498" y="2248949"/>
            <a:ext cx="9935429" cy="2610434"/>
          </a:xfrm>
          <a:prstGeom prst="rect">
            <a:avLst/>
          </a:prstGeom>
          <a:solidFill>
            <a:schemeClr val="accent3">
              <a:lumMod val="20000"/>
              <a:lumOff val="80000"/>
            </a:schemeClr>
          </a:solidFill>
          <a:ln w="4445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65D9EF-94C1-486E-9CBB-1507585FA10E}"/>
              </a:ext>
            </a:extLst>
          </p:cNvPr>
          <p:cNvSpPr>
            <a:spLocks noGrp="1"/>
          </p:cNvSpPr>
          <p:nvPr>
            <p:ph type="title"/>
          </p:nvPr>
        </p:nvSpPr>
        <p:spPr/>
        <p:txBody>
          <a:bodyPr/>
          <a:lstStyle/>
          <a:p>
            <a:r>
              <a:rPr lang="en-US" dirty="0"/>
              <a:t>Sales vs Receivables</a:t>
            </a:r>
          </a:p>
        </p:txBody>
      </p:sp>
      <p:pic>
        <p:nvPicPr>
          <p:cNvPr id="4" name="Picture 3">
            <a:extLst>
              <a:ext uri="{FF2B5EF4-FFF2-40B4-BE49-F238E27FC236}">
                <a16:creationId xmlns:a16="http://schemas.microsoft.com/office/drawing/2014/main" id="{00BFE2A1-6C40-4F6F-94BE-80FB75D4CF9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pic>
        <p:nvPicPr>
          <p:cNvPr id="19" name="Graphic 18" descr="Bar chart">
            <a:extLst>
              <a:ext uri="{FF2B5EF4-FFF2-40B4-BE49-F238E27FC236}">
                <a16:creationId xmlns:a16="http://schemas.microsoft.com/office/drawing/2014/main" id="{D3C38620-08F7-42B0-BDD0-B219166BED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2373394"/>
            <a:ext cx="1495425" cy="1495425"/>
          </a:xfrm>
          <a:prstGeom prst="rect">
            <a:avLst/>
          </a:prstGeom>
        </p:spPr>
      </p:pic>
      <p:pic>
        <p:nvPicPr>
          <p:cNvPr id="21" name="Graphic 20" descr="Statistics">
            <a:extLst>
              <a:ext uri="{FF2B5EF4-FFF2-40B4-BE49-F238E27FC236}">
                <a16:creationId xmlns:a16="http://schemas.microsoft.com/office/drawing/2014/main" id="{E347FD4B-B0E5-4012-B96E-61C3CDE625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16103" y="2373394"/>
            <a:ext cx="1495425" cy="1495425"/>
          </a:xfrm>
          <a:prstGeom prst="rect">
            <a:avLst/>
          </a:prstGeom>
        </p:spPr>
      </p:pic>
      <p:pic>
        <p:nvPicPr>
          <p:cNvPr id="23" name="Graphic 22" descr="Gauge">
            <a:extLst>
              <a:ext uri="{FF2B5EF4-FFF2-40B4-BE49-F238E27FC236}">
                <a16:creationId xmlns:a16="http://schemas.microsoft.com/office/drawing/2014/main" id="{34D3B1E5-DA58-4D64-9DB3-472D311ACB5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94006" y="2373394"/>
            <a:ext cx="1495425" cy="1495425"/>
          </a:xfrm>
          <a:prstGeom prst="rect">
            <a:avLst/>
          </a:prstGeom>
        </p:spPr>
      </p:pic>
      <p:pic>
        <p:nvPicPr>
          <p:cNvPr id="25" name="Graphic 24" descr="Research">
            <a:extLst>
              <a:ext uri="{FF2B5EF4-FFF2-40B4-BE49-F238E27FC236}">
                <a16:creationId xmlns:a16="http://schemas.microsoft.com/office/drawing/2014/main" id="{69310DDA-3171-4534-8C8C-2A57A732F0F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171909" y="2373394"/>
            <a:ext cx="1495425" cy="1495425"/>
          </a:xfrm>
          <a:prstGeom prst="rect">
            <a:avLst/>
          </a:prstGeom>
        </p:spPr>
      </p:pic>
      <p:sp>
        <p:nvSpPr>
          <p:cNvPr id="26" name="TextBox 25">
            <a:extLst>
              <a:ext uri="{FF2B5EF4-FFF2-40B4-BE49-F238E27FC236}">
                <a16:creationId xmlns:a16="http://schemas.microsoft.com/office/drawing/2014/main" id="{784A46C6-3609-419D-A7B3-E634FD1C8B6D}"/>
              </a:ext>
            </a:extLst>
          </p:cNvPr>
          <p:cNvSpPr txBox="1"/>
          <p:nvPr/>
        </p:nvSpPr>
        <p:spPr>
          <a:xfrm>
            <a:off x="916498" y="3739170"/>
            <a:ext cx="1338828" cy="1077218"/>
          </a:xfrm>
          <a:prstGeom prst="rect">
            <a:avLst/>
          </a:prstGeom>
          <a:noFill/>
        </p:spPr>
        <p:txBody>
          <a:bodyPr wrap="none" rtlCol="0">
            <a:spAutoFit/>
          </a:bodyPr>
          <a:lstStyle/>
          <a:p>
            <a:pPr algn="ctr"/>
            <a:r>
              <a:rPr lang="en-US" dirty="0"/>
              <a:t>Sales 2018</a:t>
            </a:r>
          </a:p>
          <a:p>
            <a:pPr algn="ctr"/>
            <a:endParaRPr lang="en-US" dirty="0"/>
          </a:p>
          <a:p>
            <a:pPr algn="ctr"/>
            <a:r>
              <a:rPr lang="en-US" sz="2800" b="1" dirty="0"/>
              <a:t>89M</a:t>
            </a:r>
            <a:endParaRPr lang="en-US" b="1" dirty="0"/>
          </a:p>
        </p:txBody>
      </p:sp>
      <p:sp>
        <p:nvSpPr>
          <p:cNvPr id="27" name="TextBox 26">
            <a:extLst>
              <a:ext uri="{FF2B5EF4-FFF2-40B4-BE49-F238E27FC236}">
                <a16:creationId xmlns:a16="http://schemas.microsoft.com/office/drawing/2014/main" id="{AA175FC0-0ED1-4E20-9DDE-4195839A0846}"/>
              </a:ext>
            </a:extLst>
          </p:cNvPr>
          <p:cNvSpPr txBox="1"/>
          <p:nvPr/>
        </p:nvSpPr>
        <p:spPr>
          <a:xfrm>
            <a:off x="3354564" y="3742582"/>
            <a:ext cx="2018501" cy="1077218"/>
          </a:xfrm>
          <a:prstGeom prst="rect">
            <a:avLst/>
          </a:prstGeom>
          <a:noFill/>
        </p:spPr>
        <p:txBody>
          <a:bodyPr wrap="none" rtlCol="0">
            <a:spAutoFit/>
          </a:bodyPr>
          <a:lstStyle/>
          <a:p>
            <a:pPr algn="ctr"/>
            <a:r>
              <a:rPr lang="en-US" dirty="0"/>
              <a:t>Receivables 2018</a:t>
            </a:r>
          </a:p>
          <a:p>
            <a:pPr algn="ctr"/>
            <a:endParaRPr lang="en-US" dirty="0"/>
          </a:p>
          <a:p>
            <a:pPr algn="ctr"/>
            <a:r>
              <a:rPr lang="en-US" sz="2800" b="1" dirty="0"/>
              <a:t>48M</a:t>
            </a:r>
            <a:endParaRPr lang="en-US" b="1" dirty="0"/>
          </a:p>
        </p:txBody>
      </p:sp>
      <p:sp>
        <p:nvSpPr>
          <p:cNvPr id="28" name="TextBox 27">
            <a:extLst>
              <a:ext uri="{FF2B5EF4-FFF2-40B4-BE49-F238E27FC236}">
                <a16:creationId xmlns:a16="http://schemas.microsoft.com/office/drawing/2014/main" id="{CA6DEA7E-0E91-40B0-810F-A3CAD0877A5E}"/>
              </a:ext>
            </a:extLst>
          </p:cNvPr>
          <p:cNvSpPr txBox="1"/>
          <p:nvPr/>
        </p:nvSpPr>
        <p:spPr>
          <a:xfrm>
            <a:off x="6335536" y="3739169"/>
            <a:ext cx="1612364" cy="1077218"/>
          </a:xfrm>
          <a:prstGeom prst="rect">
            <a:avLst/>
          </a:prstGeom>
          <a:noFill/>
        </p:spPr>
        <p:txBody>
          <a:bodyPr wrap="none" rtlCol="0">
            <a:spAutoFit/>
          </a:bodyPr>
          <a:lstStyle/>
          <a:p>
            <a:pPr algn="ctr"/>
            <a:r>
              <a:rPr lang="en-US" dirty="0"/>
              <a:t>Title delivered</a:t>
            </a:r>
          </a:p>
          <a:p>
            <a:pPr algn="ctr"/>
            <a:r>
              <a:rPr lang="en-US" dirty="0"/>
              <a:t>Up to date</a:t>
            </a:r>
          </a:p>
          <a:p>
            <a:pPr algn="ctr"/>
            <a:r>
              <a:rPr lang="en-US" sz="2800" b="1" dirty="0"/>
              <a:t>19M</a:t>
            </a:r>
            <a:endParaRPr lang="en-US" b="1" dirty="0"/>
          </a:p>
        </p:txBody>
      </p:sp>
      <p:sp>
        <p:nvSpPr>
          <p:cNvPr id="29" name="TextBox 28">
            <a:extLst>
              <a:ext uri="{FF2B5EF4-FFF2-40B4-BE49-F238E27FC236}">
                <a16:creationId xmlns:a16="http://schemas.microsoft.com/office/drawing/2014/main" id="{B0E153FD-1673-49C9-9FBC-E88F15575A0D}"/>
              </a:ext>
            </a:extLst>
          </p:cNvPr>
          <p:cNvSpPr txBox="1"/>
          <p:nvPr/>
        </p:nvSpPr>
        <p:spPr>
          <a:xfrm>
            <a:off x="8987314" y="3739169"/>
            <a:ext cx="1864613" cy="1077218"/>
          </a:xfrm>
          <a:prstGeom prst="rect">
            <a:avLst/>
          </a:prstGeom>
          <a:noFill/>
        </p:spPr>
        <p:txBody>
          <a:bodyPr wrap="none" rtlCol="0">
            <a:spAutoFit/>
          </a:bodyPr>
          <a:lstStyle/>
          <a:p>
            <a:pPr algn="ctr"/>
            <a:r>
              <a:rPr lang="en-US" dirty="0"/>
              <a:t>Projected Sales </a:t>
            </a:r>
          </a:p>
          <a:p>
            <a:pPr algn="ctr"/>
            <a:r>
              <a:rPr lang="en-US" dirty="0"/>
              <a:t>2028</a:t>
            </a:r>
          </a:p>
          <a:p>
            <a:pPr algn="ctr"/>
            <a:r>
              <a:rPr lang="en-US" sz="2800" b="1" dirty="0"/>
              <a:t>619M</a:t>
            </a:r>
            <a:endParaRPr lang="en-US" b="1" dirty="0"/>
          </a:p>
        </p:txBody>
      </p:sp>
    </p:spTree>
    <p:extLst>
      <p:ext uri="{BB962C8B-B14F-4D97-AF65-F5344CB8AC3E}">
        <p14:creationId xmlns:p14="http://schemas.microsoft.com/office/powerpoint/2010/main" val="7633071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EF54A-370D-47EF-BA23-7EBFB2A64AED}"/>
              </a:ext>
            </a:extLst>
          </p:cNvPr>
          <p:cNvSpPr>
            <a:spLocks noGrp="1"/>
          </p:cNvSpPr>
          <p:nvPr>
            <p:ph type="title"/>
          </p:nvPr>
        </p:nvSpPr>
        <p:spPr>
          <a:xfrm>
            <a:off x="838200" y="365125"/>
            <a:ext cx="10515600" cy="1325563"/>
          </a:xfrm>
        </p:spPr>
        <p:txBody>
          <a:bodyPr>
            <a:normAutofit/>
          </a:bodyPr>
          <a:lstStyle/>
          <a:p>
            <a:r>
              <a:rPr lang="en-US" dirty="0"/>
              <a:t>CONSTRUCTION BUDGET PER YEAR</a:t>
            </a:r>
          </a:p>
        </p:txBody>
      </p:sp>
      <p:pic>
        <p:nvPicPr>
          <p:cNvPr id="4" name="Picture 3" descr="A drawing of a person&#10;&#10;Description automatically generated">
            <a:extLst>
              <a:ext uri="{FF2B5EF4-FFF2-40B4-BE49-F238E27FC236}">
                <a16:creationId xmlns:a16="http://schemas.microsoft.com/office/drawing/2014/main" id="{4216ED42-5A7A-42D6-B45C-9CA6CF72C7E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5" name="Gráfico 1">
            <a:extLst>
              <a:ext uri="{FF2B5EF4-FFF2-40B4-BE49-F238E27FC236}">
                <a16:creationId xmlns:a16="http://schemas.microsoft.com/office/drawing/2014/main" id="{4C1084DF-216B-4DD3-BB96-7CE16BCAC1D0}"/>
              </a:ext>
            </a:extLst>
          </p:cNvPr>
          <p:cNvGraphicFramePr>
            <a:graphicFrameLocks noGrp="1"/>
          </p:cNvGraphicFramePr>
          <p:nvPr>
            <p:ph idx="1"/>
            <p:extLst>
              <p:ext uri="{D42A27DB-BD31-4B8C-83A1-F6EECF244321}">
                <p14:modId xmlns:p14="http://schemas.microsoft.com/office/powerpoint/2010/main" val="628767767"/>
              </p:ext>
            </p:extLst>
          </p:nvPr>
        </p:nvGraphicFramePr>
        <p:xfrm>
          <a:off x="838200" y="3126377"/>
          <a:ext cx="10515600" cy="3366497"/>
        </p:xfrm>
        <a:graphic>
          <a:graphicData uri="http://schemas.openxmlformats.org/drawingml/2006/chart">
            <c:chart xmlns:c="http://schemas.openxmlformats.org/drawingml/2006/chart" xmlns:r="http://schemas.openxmlformats.org/officeDocument/2006/relationships" r:id="rId3"/>
          </a:graphicData>
        </a:graphic>
      </p:graphicFrame>
      <p:pic>
        <p:nvPicPr>
          <p:cNvPr id="6" name="Graphic 5" descr="Money">
            <a:extLst>
              <a:ext uri="{FF2B5EF4-FFF2-40B4-BE49-F238E27FC236}">
                <a16:creationId xmlns:a16="http://schemas.microsoft.com/office/drawing/2014/main" id="{C7A437CB-A839-4503-A0AE-47D6796D17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30383" y="1389326"/>
            <a:ext cx="1495425" cy="1495425"/>
          </a:xfrm>
          <a:prstGeom prst="rect">
            <a:avLst/>
          </a:prstGeom>
        </p:spPr>
      </p:pic>
      <p:pic>
        <p:nvPicPr>
          <p:cNvPr id="7" name="Graphic 6" descr="Coins">
            <a:extLst>
              <a:ext uri="{FF2B5EF4-FFF2-40B4-BE49-F238E27FC236}">
                <a16:creationId xmlns:a16="http://schemas.microsoft.com/office/drawing/2014/main" id="{0C9AF7CA-0928-4BE9-B06D-DBC84D4E5DB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20560" y="1409682"/>
            <a:ext cx="1495425" cy="1495425"/>
          </a:xfrm>
          <a:prstGeom prst="rect">
            <a:avLst/>
          </a:prstGeom>
        </p:spPr>
      </p:pic>
      <p:sp>
        <p:nvSpPr>
          <p:cNvPr id="8" name="TextBox 7">
            <a:extLst>
              <a:ext uri="{FF2B5EF4-FFF2-40B4-BE49-F238E27FC236}">
                <a16:creationId xmlns:a16="http://schemas.microsoft.com/office/drawing/2014/main" id="{52D0CD95-0774-439E-A21A-5842FDB5CEB3}"/>
              </a:ext>
            </a:extLst>
          </p:cNvPr>
          <p:cNvSpPr txBox="1"/>
          <p:nvPr/>
        </p:nvSpPr>
        <p:spPr>
          <a:xfrm>
            <a:off x="3066335" y="1480287"/>
            <a:ext cx="1685077" cy="1354217"/>
          </a:xfrm>
          <a:prstGeom prst="rect">
            <a:avLst/>
          </a:prstGeom>
          <a:noFill/>
        </p:spPr>
        <p:txBody>
          <a:bodyPr wrap="none" rtlCol="0">
            <a:spAutoFit/>
          </a:bodyPr>
          <a:lstStyle/>
          <a:p>
            <a:pPr algn="ctr"/>
            <a:r>
              <a:rPr lang="en-US" dirty="0"/>
              <a:t>Development </a:t>
            </a:r>
          </a:p>
          <a:p>
            <a:pPr algn="ctr"/>
            <a:r>
              <a:rPr lang="en-US" dirty="0"/>
              <a:t>Cost Executed</a:t>
            </a:r>
          </a:p>
          <a:p>
            <a:pPr algn="ctr"/>
            <a:r>
              <a:rPr lang="en-US" dirty="0"/>
              <a:t>2018</a:t>
            </a:r>
          </a:p>
          <a:p>
            <a:pPr algn="ctr"/>
            <a:r>
              <a:rPr lang="en-US" sz="2800" b="1" dirty="0"/>
              <a:t>52M</a:t>
            </a:r>
            <a:endParaRPr lang="en-US" b="1" dirty="0"/>
          </a:p>
        </p:txBody>
      </p:sp>
      <p:sp>
        <p:nvSpPr>
          <p:cNvPr id="9" name="TextBox 8">
            <a:extLst>
              <a:ext uri="{FF2B5EF4-FFF2-40B4-BE49-F238E27FC236}">
                <a16:creationId xmlns:a16="http://schemas.microsoft.com/office/drawing/2014/main" id="{01ABF350-571C-48E9-989C-CCFAB507A97B}"/>
              </a:ext>
            </a:extLst>
          </p:cNvPr>
          <p:cNvSpPr txBox="1"/>
          <p:nvPr/>
        </p:nvSpPr>
        <p:spPr>
          <a:xfrm>
            <a:off x="8280800" y="1485440"/>
            <a:ext cx="2095509" cy="1354217"/>
          </a:xfrm>
          <a:prstGeom prst="rect">
            <a:avLst/>
          </a:prstGeom>
          <a:noFill/>
        </p:spPr>
        <p:txBody>
          <a:bodyPr wrap="none" rtlCol="0">
            <a:spAutoFit/>
          </a:bodyPr>
          <a:lstStyle/>
          <a:p>
            <a:pPr algn="ctr"/>
            <a:r>
              <a:rPr lang="en-US" dirty="0"/>
              <a:t>Total Development</a:t>
            </a:r>
          </a:p>
          <a:p>
            <a:pPr algn="ctr"/>
            <a:r>
              <a:rPr lang="en-US" dirty="0"/>
              <a:t>Cost</a:t>
            </a:r>
          </a:p>
          <a:p>
            <a:pPr algn="ctr"/>
            <a:r>
              <a:rPr lang="en-US" dirty="0"/>
              <a:t>2015</a:t>
            </a:r>
          </a:p>
          <a:p>
            <a:pPr algn="ctr"/>
            <a:r>
              <a:rPr lang="en-US" sz="2800" b="1" dirty="0"/>
              <a:t>108M</a:t>
            </a:r>
            <a:endParaRPr lang="en-US" b="1" dirty="0"/>
          </a:p>
        </p:txBody>
      </p:sp>
    </p:spTree>
    <p:extLst>
      <p:ext uri="{BB962C8B-B14F-4D97-AF65-F5344CB8AC3E}">
        <p14:creationId xmlns:p14="http://schemas.microsoft.com/office/powerpoint/2010/main" val="2213060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137B0-3C9E-4C25-9C31-BC46A86D86D8}"/>
              </a:ext>
            </a:extLst>
          </p:cNvPr>
          <p:cNvSpPr>
            <a:spLocks noGrp="1"/>
          </p:cNvSpPr>
          <p:nvPr>
            <p:ph type="title"/>
          </p:nvPr>
        </p:nvSpPr>
        <p:spPr>
          <a:xfrm>
            <a:off x="4965430" y="629268"/>
            <a:ext cx="6586491" cy="1286160"/>
          </a:xfrm>
        </p:spPr>
        <p:txBody>
          <a:bodyPr anchor="b">
            <a:normAutofit/>
          </a:bodyPr>
          <a:lstStyle/>
          <a:p>
            <a:r>
              <a:rPr lang="en-US" sz="4100" dirty="0" err="1"/>
              <a:t>Greenvalley</a:t>
            </a:r>
            <a:r>
              <a:rPr lang="en-US" sz="4100" dirty="0"/>
              <a:t> &amp; Bamboo Projects</a:t>
            </a:r>
          </a:p>
        </p:txBody>
      </p:sp>
      <p:pic>
        <p:nvPicPr>
          <p:cNvPr id="6" name="Picture 5" descr="A picture containing text&#10;&#10;Description automatically generated">
            <a:extLst>
              <a:ext uri="{FF2B5EF4-FFF2-40B4-BE49-F238E27FC236}">
                <a16:creationId xmlns:a16="http://schemas.microsoft.com/office/drawing/2014/main" id="{6F19F162-8AFE-4672-B002-E74C6FC5C644}"/>
              </a:ext>
            </a:extLst>
          </p:cNvPr>
          <p:cNvPicPr>
            <a:picLocks noChangeAspect="1"/>
          </p:cNvPicPr>
          <p:nvPr/>
        </p:nvPicPr>
        <p:blipFill rotWithShape="1">
          <a:blip r:embed="rId2">
            <a:extLst>
              <a:ext uri="{28A0092B-C50C-407E-A947-70E740481C1C}">
                <a14:useLocalDpi xmlns:a14="http://schemas.microsoft.com/office/drawing/2010/main" val="0"/>
              </a:ext>
            </a:extLst>
          </a:blip>
          <a:srcRect l="35021" r="22733"/>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B97563"/>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5699C55-2CD6-488D-AC7C-C6DC80D7A779}"/>
              </a:ext>
            </a:extLst>
          </p:cNvPr>
          <p:cNvSpPr>
            <a:spLocks noGrp="1"/>
          </p:cNvSpPr>
          <p:nvPr>
            <p:ph idx="1"/>
          </p:nvPr>
        </p:nvSpPr>
        <p:spPr>
          <a:xfrm>
            <a:off x="4965431" y="2438400"/>
            <a:ext cx="6586489" cy="3785419"/>
          </a:xfrm>
        </p:spPr>
        <p:txBody>
          <a:bodyPr>
            <a:normAutofit/>
          </a:bodyPr>
          <a:lstStyle/>
          <a:p>
            <a:r>
              <a:rPr lang="en-US" sz="2000" dirty="0"/>
              <a:t>On January 15, 2019, Royal Eagle signed an LOI with </a:t>
            </a:r>
            <a:r>
              <a:rPr lang="en-US" sz="2000" dirty="0" err="1"/>
              <a:t>Greenvalley</a:t>
            </a:r>
            <a:r>
              <a:rPr lang="en-US" sz="2000" dirty="0"/>
              <a:t> Holdings with the following commitments:</a:t>
            </a:r>
          </a:p>
          <a:p>
            <a:pPr lvl="1"/>
            <a:r>
              <a:rPr lang="en-US" sz="2000" dirty="0"/>
              <a:t>Due Diligence ends April 15, 2019</a:t>
            </a:r>
          </a:p>
          <a:p>
            <a:pPr lvl="1"/>
            <a:r>
              <a:rPr lang="en-US" sz="2000" dirty="0"/>
              <a:t>Total Investment </a:t>
            </a:r>
            <a:r>
              <a:rPr lang="en-US" sz="2000" dirty="0" err="1"/>
              <a:t>Greenvalley</a:t>
            </a:r>
            <a:r>
              <a:rPr lang="en-US" sz="2000" dirty="0"/>
              <a:t> Holdings: </a:t>
            </a:r>
          </a:p>
          <a:p>
            <a:pPr lvl="1"/>
            <a:r>
              <a:rPr lang="en-US" sz="2000" dirty="0"/>
              <a:t>24MM USD for 20% of the Company where:</a:t>
            </a:r>
          </a:p>
          <a:p>
            <a:pPr lvl="2"/>
            <a:r>
              <a:rPr lang="en-US" dirty="0"/>
              <a:t>500K as down payment 30 days after due diligence is finished with a signing contract </a:t>
            </a:r>
          </a:p>
          <a:p>
            <a:pPr lvl="2"/>
            <a:r>
              <a:rPr lang="en-US" dirty="0"/>
              <a:t>21.5MM final payment 60 days after signing contract</a:t>
            </a:r>
          </a:p>
          <a:p>
            <a:pPr lvl="2"/>
            <a:r>
              <a:rPr lang="en-US" dirty="0"/>
              <a:t>2MM to develop Bamboo Project for 50% rights of the project.</a:t>
            </a:r>
          </a:p>
          <a:p>
            <a:endParaRPr lang="en-US" sz="2000" dirty="0"/>
          </a:p>
        </p:txBody>
      </p:sp>
      <p:pic>
        <p:nvPicPr>
          <p:cNvPr id="4" name="Picture 3">
            <a:extLst>
              <a:ext uri="{FF2B5EF4-FFF2-40B4-BE49-F238E27FC236}">
                <a16:creationId xmlns:a16="http://schemas.microsoft.com/office/drawing/2014/main" id="{7423E441-7E3E-43E0-94A8-6E65D8360CE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10620789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4DD45-D585-4B36-A0C5-D6A1BD8BD6F7}"/>
              </a:ext>
            </a:extLst>
          </p:cNvPr>
          <p:cNvSpPr>
            <a:spLocks noGrp="1"/>
          </p:cNvSpPr>
          <p:nvPr>
            <p:ph type="title"/>
          </p:nvPr>
        </p:nvSpPr>
        <p:spPr/>
        <p:txBody>
          <a:bodyPr/>
          <a:lstStyle/>
          <a:p>
            <a:r>
              <a:rPr lang="en-US" dirty="0"/>
              <a:t>PRICES PER m²</a:t>
            </a:r>
          </a:p>
        </p:txBody>
      </p:sp>
      <p:pic>
        <p:nvPicPr>
          <p:cNvPr id="4" name="Picture 3">
            <a:extLst>
              <a:ext uri="{FF2B5EF4-FFF2-40B4-BE49-F238E27FC236}">
                <a16:creationId xmlns:a16="http://schemas.microsoft.com/office/drawing/2014/main" id="{113D9CD6-3BC3-4DCF-A49B-382EA0B801B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5" name="Gráfico 1">
            <a:extLst>
              <a:ext uri="{FF2B5EF4-FFF2-40B4-BE49-F238E27FC236}">
                <a16:creationId xmlns:a16="http://schemas.microsoft.com/office/drawing/2014/main" id="{E6E30C1A-7E4E-4171-B812-C81559331FA2}"/>
              </a:ext>
            </a:extLst>
          </p:cNvPr>
          <p:cNvGraphicFramePr>
            <a:graphicFrameLocks/>
          </p:cNvGraphicFramePr>
          <p:nvPr>
            <p:extLst>
              <p:ext uri="{D42A27DB-BD31-4B8C-83A1-F6EECF244321}">
                <p14:modId xmlns:p14="http://schemas.microsoft.com/office/powerpoint/2010/main" val="1148364250"/>
              </p:ext>
            </p:extLst>
          </p:nvPr>
        </p:nvGraphicFramePr>
        <p:xfrm>
          <a:off x="776877" y="1409517"/>
          <a:ext cx="10638246" cy="44948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9719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9AB70-2FAE-47C5-A4B0-091446711D1C}"/>
              </a:ext>
            </a:extLst>
          </p:cNvPr>
          <p:cNvSpPr>
            <a:spLocks noGrp="1"/>
          </p:cNvSpPr>
          <p:nvPr>
            <p:ph type="title"/>
          </p:nvPr>
        </p:nvSpPr>
        <p:spPr>
          <a:xfrm>
            <a:off x="4965430" y="629268"/>
            <a:ext cx="6586491" cy="1286160"/>
          </a:xfrm>
        </p:spPr>
        <p:txBody>
          <a:bodyPr anchor="b">
            <a:normAutofit/>
          </a:bodyPr>
          <a:lstStyle/>
          <a:p>
            <a:r>
              <a:rPr lang="en-US" sz="3100" err="1"/>
              <a:t>Greenvalley</a:t>
            </a:r>
            <a:r>
              <a:rPr lang="en-US" sz="3100"/>
              <a:t> &amp; Bamboo Projects – </a:t>
            </a:r>
            <a:br>
              <a:rPr lang="en-US" sz="3100"/>
            </a:br>
            <a:r>
              <a:rPr lang="en-US" sz="3100"/>
              <a:t>DATA  ROOM </a:t>
            </a:r>
          </a:p>
        </p:txBody>
      </p:sp>
      <p:pic>
        <p:nvPicPr>
          <p:cNvPr id="6" name="Picture 5" descr="A picture containing indoor&#10;&#10;Description automatically generated">
            <a:extLst>
              <a:ext uri="{FF2B5EF4-FFF2-40B4-BE49-F238E27FC236}">
                <a16:creationId xmlns:a16="http://schemas.microsoft.com/office/drawing/2014/main" id="{EBFA9D97-38E1-48C2-9370-DC4F2C0B70BA}"/>
              </a:ext>
            </a:extLst>
          </p:cNvPr>
          <p:cNvPicPr>
            <a:picLocks noChangeAspect="1"/>
          </p:cNvPicPr>
          <p:nvPr/>
        </p:nvPicPr>
        <p:blipFill rotWithShape="1">
          <a:blip r:embed="rId2">
            <a:extLst>
              <a:ext uri="{28A0092B-C50C-407E-A947-70E740481C1C}">
                <a14:useLocalDpi xmlns:a14="http://schemas.microsoft.com/office/drawing/2010/main" val="0"/>
              </a:ext>
            </a:extLst>
          </a:blip>
          <a:srcRect l="27389" r="28507" b="1"/>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AD8143"/>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7E7C787-8B16-425C-BBC9-D1A737949275}"/>
              </a:ext>
            </a:extLst>
          </p:cNvPr>
          <p:cNvSpPr>
            <a:spLocks noGrp="1"/>
          </p:cNvSpPr>
          <p:nvPr>
            <p:ph idx="1"/>
          </p:nvPr>
        </p:nvSpPr>
        <p:spPr>
          <a:xfrm>
            <a:off x="4965431" y="2438400"/>
            <a:ext cx="6586489" cy="3785419"/>
          </a:xfrm>
        </p:spPr>
        <p:txBody>
          <a:bodyPr>
            <a:normAutofit/>
          </a:bodyPr>
          <a:lstStyle/>
          <a:p>
            <a:pPr marL="0" indent="0">
              <a:buNone/>
            </a:pPr>
            <a:r>
              <a:rPr lang="en-US" sz="1100" dirty="0">
                <a:latin typeface="DokChampa" panose="020B0604020202020204" pitchFamily="34" charset="-34"/>
                <a:cs typeface="DokChampa" panose="020B0604020202020204" pitchFamily="34" charset="-34"/>
              </a:rPr>
              <a:t>Royal Eagle has created a data room with information available upon request with the due diligence package with the following:</a:t>
            </a:r>
          </a:p>
          <a:p>
            <a:r>
              <a:rPr lang="en-US" sz="1100" dirty="0">
                <a:latin typeface="DokChampa" panose="020B0604020202020204" pitchFamily="34" charset="-34"/>
                <a:cs typeface="DokChampa" panose="020B0604020202020204" pitchFamily="34" charset="-34"/>
              </a:rPr>
              <a:t>Corporate documents of the company and subsidiaries</a:t>
            </a:r>
          </a:p>
          <a:p>
            <a:r>
              <a:rPr lang="en-US" sz="1100" dirty="0">
                <a:latin typeface="DokChampa" panose="020B0604020202020204" pitchFamily="34" charset="-34"/>
                <a:cs typeface="DokChampa" panose="020B0604020202020204" pitchFamily="34" charset="-34"/>
              </a:rPr>
              <a:t>Material contracts and agreements</a:t>
            </a:r>
          </a:p>
          <a:p>
            <a:r>
              <a:rPr lang="en-US" sz="1100" dirty="0">
                <a:latin typeface="DokChampa" panose="020B0604020202020204" pitchFamily="34" charset="-34"/>
                <a:cs typeface="DokChampa" panose="020B0604020202020204" pitchFamily="34" charset="-34"/>
              </a:rPr>
              <a:t>Financial Information</a:t>
            </a:r>
          </a:p>
          <a:p>
            <a:r>
              <a:rPr lang="en-US" sz="1100" dirty="0">
                <a:latin typeface="DokChampa" panose="020B0604020202020204" pitchFamily="34" charset="-34"/>
                <a:cs typeface="DokChampa" panose="020B0604020202020204" pitchFamily="34" charset="-34"/>
              </a:rPr>
              <a:t>Properties</a:t>
            </a:r>
          </a:p>
          <a:p>
            <a:r>
              <a:rPr lang="en-US" sz="1100" dirty="0">
                <a:latin typeface="DokChampa" panose="020B0604020202020204" pitchFamily="34" charset="-34"/>
                <a:cs typeface="DokChampa" panose="020B0604020202020204" pitchFamily="34" charset="-34"/>
              </a:rPr>
              <a:t>Taxation rules</a:t>
            </a:r>
          </a:p>
          <a:p>
            <a:r>
              <a:rPr lang="en-US" sz="1100" dirty="0">
                <a:latin typeface="DokChampa" panose="020B0604020202020204" pitchFamily="34" charset="-34"/>
                <a:cs typeface="DokChampa" panose="020B0604020202020204" pitchFamily="34" charset="-34"/>
              </a:rPr>
              <a:t>Acquisition, partnership and JV agreements</a:t>
            </a:r>
          </a:p>
          <a:p>
            <a:r>
              <a:rPr lang="en-US" sz="1100" dirty="0">
                <a:latin typeface="DokChampa" panose="020B0604020202020204" pitchFamily="34" charset="-34"/>
                <a:cs typeface="DokChampa" panose="020B0604020202020204" pitchFamily="34" charset="-34"/>
              </a:rPr>
              <a:t>Government regulations and filings</a:t>
            </a:r>
          </a:p>
          <a:p>
            <a:r>
              <a:rPr lang="en-US" sz="1100" dirty="0">
                <a:latin typeface="DokChampa" panose="020B0604020202020204" pitchFamily="34" charset="-34"/>
                <a:cs typeface="DokChampa" panose="020B0604020202020204" pitchFamily="34" charset="-34"/>
              </a:rPr>
              <a:t>Sales and marketing presentation</a:t>
            </a:r>
          </a:p>
          <a:p>
            <a:r>
              <a:rPr lang="en-US" sz="1100" dirty="0">
                <a:latin typeface="DokChampa" panose="020B0604020202020204" pitchFamily="34" charset="-34"/>
                <a:cs typeface="DokChampa" panose="020B0604020202020204" pitchFamily="34" charset="-34"/>
              </a:rPr>
              <a:t>Sales contracts and purchase agreements </a:t>
            </a:r>
          </a:p>
          <a:p>
            <a:r>
              <a:rPr lang="en-US" sz="1100" dirty="0">
                <a:latin typeface="DokChampa" panose="020B0604020202020204" pitchFamily="34" charset="-34"/>
                <a:cs typeface="DokChampa" panose="020B0604020202020204" pitchFamily="34" charset="-34"/>
              </a:rPr>
              <a:t>Panama Real Estate Reports</a:t>
            </a:r>
          </a:p>
          <a:p>
            <a:r>
              <a:rPr lang="en-US" sz="1100" dirty="0">
                <a:latin typeface="DokChampa" panose="020B0604020202020204" pitchFamily="34" charset="-34"/>
                <a:cs typeface="DokChampa" panose="020B0604020202020204" pitchFamily="34" charset="-34"/>
              </a:rPr>
              <a:t>Financial model, budget, land and lots appraisals.</a:t>
            </a:r>
          </a:p>
          <a:p>
            <a:r>
              <a:rPr lang="en-US" sz="1100" dirty="0">
                <a:latin typeface="DokChampa" panose="020B0604020202020204" pitchFamily="34" charset="-34"/>
                <a:cs typeface="DokChampa" panose="020B0604020202020204" pitchFamily="34" charset="-34"/>
              </a:rPr>
              <a:t>Capital stack</a:t>
            </a:r>
          </a:p>
          <a:p>
            <a:endParaRPr lang="en-US" sz="1100" dirty="0"/>
          </a:p>
        </p:txBody>
      </p:sp>
      <p:pic>
        <p:nvPicPr>
          <p:cNvPr id="4" name="Picture 3">
            <a:extLst>
              <a:ext uri="{FF2B5EF4-FFF2-40B4-BE49-F238E27FC236}">
                <a16:creationId xmlns:a16="http://schemas.microsoft.com/office/drawing/2014/main" id="{C13D4AF8-CFA0-4A2B-B1CD-716F39F6B6B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674352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CBBF2-12D0-4650-86FB-301FF5A66FB2}"/>
              </a:ext>
            </a:extLst>
          </p:cNvPr>
          <p:cNvSpPr>
            <a:spLocks noGrp="1"/>
          </p:cNvSpPr>
          <p:nvPr>
            <p:ph type="title"/>
          </p:nvPr>
        </p:nvSpPr>
        <p:spPr>
          <a:xfrm>
            <a:off x="4965430" y="629268"/>
            <a:ext cx="6586491" cy="1286160"/>
          </a:xfrm>
        </p:spPr>
        <p:txBody>
          <a:bodyPr anchor="b">
            <a:normAutofit/>
          </a:bodyPr>
          <a:lstStyle/>
          <a:p>
            <a:r>
              <a:rPr lang="en-US" sz="4100" dirty="0"/>
              <a:t>Financial Highlights of the Deal</a:t>
            </a:r>
          </a:p>
        </p:txBody>
      </p:sp>
      <p:pic>
        <p:nvPicPr>
          <p:cNvPr id="6" name="Picture 5" descr="A picture containing person, indoor, wall, holding&#10;&#10;Description automatically generated">
            <a:extLst>
              <a:ext uri="{FF2B5EF4-FFF2-40B4-BE49-F238E27FC236}">
                <a16:creationId xmlns:a16="http://schemas.microsoft.com/office/drawing/2014/main" id="{C7FCBEE5-2BA6-4E12-8E9D-D253B5AE14E5}"/>
              </a:ext>
            </a:extLst>
          </p:cNvPr>
          <p:cNvPicPr>
            <a:picLocks noChangeAspect="1"/>
          </p:cNvPicPr>
          <p:nvPr/>
        </p:nvPicPr>
        <p:blipFill rotWithShape="1">
          <a:blip r:embed="rId2">
            <a:extLst>
              <a:ext uri="{28A0092B-C50C-407E-A947-70E740481C1C}">
                <a14:useLocalDpi xmlns:a14="http://schemas.microsoft.com/office/drawing/2010/main" val="0"/>
              </a:ext>
            </a:extLst>
          </a:blip>
          <a:srcRect l="14487" r="43099" b="1"/>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6A88B8"/>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713639E2-F628-427E-9E6B-A986E514F20D}"/>
              </a:ext>
            </a:extLst>
          </p:cNvPr>
          <p:cNvSpPr>
            <a:spLocks noGrp="1"/>
          </p:cNvSpPr>
          <p:nvPr>
            <p:ph idx="1"/>
          </p:nvPr>
        </p:nvSpPr>
        <p:spPr>
          <a:xfrm>
            <a:off x="4965431" y="2438400"/>
            <a:ext cx="6586489" cy="3785419"/>
          </a:xfrm>
        </p:spPr>
        <p:txBody>
          <a:bodyPr>
            <a:normAutofit/>
          </a:bodyPr>
          <a:lstStyle/>
          <a:p>
            <a:r>
              <a:rPr lang="en-US" sz="2000"/>
              <a:t>Investing </a:t>
            </a:r>
            <a:r>
              <a:rPr lang="en-US" sz="2000" b="1"/>
              <a:t>24MM USD </a:t>
            </a:r>
            <a:r>
              <a:rPr lang="en-US" sz="2000"/>
              <a:t>in the Greenvalley and Bamboo Project will generates </a:t>
            </a:r>
            <a:r>
              <a:rPr lang="en-US" sz="2000" b="1"/>
              <a:t>85MM USD </a:t>
            </a:r>
            <a:r>
              <a:rPr lang="en-US" sz="2000"/>
              <a:t>of revenue for Royal Eagle in the </a:t>
            </a:r>
            <a:r>
              <a:rPr lang="en-US" sz="2000" b="1"/>
              <a:t>next 10 years</a:t>
            </a:r>
            <a:r>
              <a:rPr lang="en-US" sz="2000"/>
              <a:t>.</a:t>
            </a:r>
          </a:p>
          <a:p>
            <a:r>
              <a:rPr lang="en-US" sz="2000"/>
              <a:t>In addition of the equity deal:</a:t>
            </a:r>
          </a:p>
          <a:p>
            <a:pPr marL="914400" lvl="1" indent="-457200">
              <a:buFont typeface="+mj-lt"/>
              <a:buAutoNum type="arabicPeriod"/>
            </a:pPr>
            <a:r>
              <a:rPr lang="en-US" sz="2000"/>
              <a:t>We have the first right of refusal to develop residential, commercial and high-rise projects exercising the option to buy land at a prefer  acquisition cost of land.</a:t>
            </a:r>
          </a:p>
          <a:p>
            <a:pPr marL="914400" lvl="1" indent="-457200">
              <a:buFont typeface="+mj-lt"/>
              <a:buAutoNum type="arabicPeriod"/>
            </a:pPr>
            <a:r>
              <a:rPr lang="en-US" sz="2000"/>
              <a:t>Royal Eagle is requesting 2:1 collateral in land as guarantee of performance.</a:t>
            </a:r>
          </a:p>
        </p:txBody>
      </p:sp>
      <p:pic>
        <p:nvPicPr>
          <p:cNvPr id="4" name="Picture 3">
            <a:extLst>
              <a:ext uri="{FF2B5EF4-FFF2-40B4-BE49-F238E27FC236}">
                <a16:creationId xmlns:a16="http://schemas.microsoft.com/office/drawing/2014/main" id="{57BD105B-77A4-4C1C-89D1-D7E76881F9A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295514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8296A-733C-42D3-AB00-B0208BBA028E}"/>
              </a:ext>
            </a:extLst>
          </p:cNvPr>
          <p:cNvSpPr>
            <a:spLocks noGrp="1"/>
          </p:cNvSpPr>
          <p:nvPr>
            <p:ph type="title"/>
          </p:nvPr>
        </p:nvSpPr>
        <p:spPr>
          <a:xfrm>
            <a:off x="838200" y="365125"/>
            <a:ext cx="10515600" cy="1325563"/>
          </a:xfrm>
        </p:spPr>
        <p:txBody>
          <a:bodyPr/>
          <a:lstStyle/>
          <a:p>
            <a:r>
              <a:rPr lang="en-US"/>
              <a:t>Financial Highlights of the Deal</a:t>
            </a:r>
            <a:endParaRPr lang="en-US" dirty="0"/>
          </a:p>
        </p:txBody>
      </p:sp>
      <p:sp>
        <p:nvSpPr>
          <p:cNvPr id="3" name="Content Placeholder 2">
            <a:extLst>
              <a:ext uri="{FF2B5EF4-FFF2-40B4-BE49-F238E27FC236}">
                <a16:creationId xmlns:a16="http://schemas.microsoft.com/office/drawing/2014/main" id="{381625AD-0915-4106-9853-8084C8A1AC4E}"/>
              </a:ext>
            </a:extLst>
          </p:cNvPr>
          <p:cNvSpPr>
            <a:spLocks noGrp="1"/>
          </p:cNvSpPr>
          <p:nvPr>
            <p:ph idx="1"/>
          </p:nvPr>
        </p:nvSpPr>
        <p:spPr>
          <a:xfrm>
            <a:off x="838200" y="1825625"/>
            <a:ext cx="10515600" cy="4351338"/>
          </a:xfrm>
        </p:spPr>
        <p:txBody>
          <a:bodyPr/>
          <a:lstStyle/>
          <a:p>
            <a:pPr>
              <a:lnSpc>
                <a:spcPct val="100000"/>
              </a:lnSpc>
            </a:pPr>
            <a:r>
              <a:rPr lang="es-PA" dirty="0">
                <a:latin typeface="+mj-lt"/>
                <a:cs typeface="DokChampa" panose="020B0604020202020204" pitchFamily="34" charset="-34"/>
              </a:rPr>
              <a:t>Royal</a:t>
            </a:r>
            <a:r>
              <a:rPr lang="es-PA" dirty="0">
                <a:solidFill>
                  <a:schemeClr val="tx1">
                    <a:lumMod val="65000"/>
                    <a:lumOff val="35000"/>
                  </a:schemeClr>
                </a:solidFill>
                <a:latin typeface="DokChampa" panose="020B0604020202020204" pitchFamily="34" charset="-34"/>
                <a:cs typeface="DokChampa" panose="020B0604020202020204" pitchFamily="34" charset="-34"/>
              </a:rPr>
              <a:t> </a:t>
            </a:r>
            <a:r>
              <a:rPr lang="es-PA" dirty="0">
                <a:latin typeface="+mj-lt"/>
                <a:cs typeface="DokChampa" panose="020B0604020202020204" pitchFamily="34" charset="-34"/>
              </a:rPr>
              <a:t>Eagle Real Estate ROI &amp; IRR </a:t>
            </a:r>
            <a:r>
              <a:rPr lang="es-PA" dirty="0" err="1">
                <a:latin typeface="+mj-lt"/>
                <a:cs typeface="DokChampa" panose="020B0604020202020204" pitchFamily="34" charset="-34"/>
              </a:rPr>
              <a:t>Greenvalley</a:t>
            </a:r>
            <a:r>
              <a:rPr lang="es-PA" dirty="0">
                <a:latin typeface="+mj-lt"/>
                <a:cs typeface="DokChampa" panose="020B0604020202020204" pitchFamily="34" charset="-34"/>
              </a:rPr>
              <a:t> and </a:t>
            </a:r>
            <a:r>
              <a:rPr lang="es-PA" dirty="0" err="1">
                <a:latin typeface="+mj-lt"/>
                <a:cs typeface="DokChampa" panose="020B0604020202020204" pitchFamily="34" charset="-34"/>
              </a:rPr>
              <a:t>Bamboo</a:t>
            </a:r>
            <a:r>
              <a:rPr lang="es-PA" dirty="0">
                <a:latin typeface="+mj-lt"/>
                <a:cs typeface="DokChampa" panose="020B0604020202020204" pitchFamily="34" charset="-34"/>
              </a:rPr>
              <a:t> </a:t>
            </a:r>
            <a:r>
              <a:rPr lang="es-PA" dirty="0" err="1">
                <a:latin typeface="+mj-lt"/>
                <a:cs typeface="DokChampa" panose="020B0604020202020204" pitchFamily="34" charset="-34"/>
              </a:rPr>
              <a:t>projects</a:t>
            </a:r>
            <a:r>
              <a:rPr lang="es-PA" dirty="0">
                <a:latin typeface="+mj-lt"/>
                <a:cs typeface="DokChampa" panose="020B0604020202020204" pitchFamily="34" charset="-34"/>
              </a:rPr>
              <a:t>:</a:t>
            </a:r>
          </a:p>
          <a:p>
            <a:pPr marL="0" indent="0">
              <a:lnSpc>
                <a:spcPct val="100000"/>
              </a:lnSpc>
              <a:buNone/>
            </a:pPr>
            <a:endParaRPr lang="en-US" dirty="0"/>
          </a:p>
        </p:txBody>
      </p:sp>
      <p:pic>
        <p:nvPicPr>
          <p:cNvPr id="4" name="Picture 3">
            <a:extLst>
              <a:ext uri="{FF2B5EF4-FFF2-40B4-BE49-F238E27FC236}">
                <a16:creationId xmlns:a16="http://schemas.microsoft.com/office/drawing/2014/main" id="{1C6ABBA0-4D5D-41F3-91C1-3207508F2DE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graphicFrame>
        <p:nvGraphicFramePr>
          <p:cNvPr id="5" name="Table 4">
            <a:extLst>
              <a:ext uri="{FF2B5EF4-FFF2-40B4-BE49-F238E27FC236}">
                <a16:creationId xmlns:a16="http://schemas.microsoft.com/office/drawing/2014/main" id="{CC02083D-0670-4FAB-A9BC-B13F2DA40FF3}"/>
              </a:ext>
            </a:extLst>
          </p:cNvPr>
          <p:cNvGraphicFramePr>
            <a:graphicFrameLocks noGrp="1"/>
          </p:cNvGraphicFramePr>
          <p:nvPr>
            <p:extLst>
              <p:ext uri="{D42A27DB-BD31-4B8C-83A1-F6EECF244321}">
                <p14:modId xmlns:p14="http://schemas.microsoft.com/office/powerpoint/2010/main" val="1625232449"/>
              </p:ext>
            </p:extLst>
          </p:nvPr>
        </p:nvGraphicFramePr>
        <p:xfrm>
          <a:off x="654231" y="3136990"/>
          <a:ext cx="10883537" cy="2517957"/>
        </p:xfrm>
        <a:graphic>
          <a:graphicData uri="http://schemas.openxmlformats.org/drawingml/2006/table">
            <a:tbl>
              <a:tblPr>
                <a:tableStyleId>{E8B1032C-EA38-4F05-BA0D-38AFFFC7BED3}</a:tableStyleId>
              </a:tblPr>
              <a:tblGrid>
                <a:gridCol w="1360442">
                  <a:extLst>
                    <a:ext uri="{9D8B030D-6E8A-4147-A177-3AD203B41FA5}">
                      <a16:colId xmlns:a16="http://schemas.microsoft.com/office/drawing/2014/main" val="3761366351"/>
                    </a:ext>
                  </a:extLst>
                </a:gridCol>
                <a:gridCol w="1467475">
                  <a:extLst>
                    <a:ext uri="{9D8B030D-6E8A-4147-A177-3AD203B41FA5}">
                      <a16:colId xmlns:a16="http://schemas.microsoft.com/office/drawing/2014/main" val="371694395"/>
                    </a:ext>
                  </a:extLst>
                </a:gridCol>
                <a:gridCol w="1126661">
                  <a:extLst>
                    <a:ext uri="{9D8B030D-6E8A-4147-A177-3AD203B41FA5}">
                      <a16:colId xmlns:a16="http://schemas.microsoft.com/office/drawing/2014/main" val="2059415280"/>
                    </a:ext>
                  </a:extLst>
                </a:gridCol>
                <a:gridCol w="1460151">
                  <a:extLst>
                    <a:ext uri="{9D8B030D-6E8A-4147-A177-3AD203B41FA5}">
                      <a16:colId xmlns:a16="http://schemas.microsoft.com/office/drawing/2014/main" val="2493961940"/>
                    </a:ext>
                  </a:extLst>
                </a:gridCol>
                <a:gridCol w="1541271">
                  <a:extLst>
                    <a:ext uri="{9D8B030D-6E8A-4147-A177-3AD203B41FA5}">
                      <a16:colId xmlns:a16="http://schemas.microsoft.com/office/drawing/2014/main" val="1754831896"/>
                    </a:ext>
                  </a:extLst>
                </a:gridCol>
                <a:gridCol w="928368">
                  <a:extLst>
                    <a:ext uri="{9D8B030D-6E8A-4147-A177-3AD203B41FA5}">
                      <a16:colId xmlns:a16="http://schemas.microsoft.com/office/drawing/2014/main" val="1333224537"/>
                    </a:ext>
                  </a:extLst>
                </a:gridCol>
                <a:gridCol w="1303034">
                  <a:extLst>
                    <a:ext uri="{9D8B030D-6E8A-4147-A177-3AD203B41FA5}">
                      <a16:colId xmlns:a16="http://schemas.microsoft.com/office/drawing/2014/main" val="3406009259"/>
                    </a:ext>
                  </a:extLst>
                </a:gridCol>
                <a:gridCol w="860113">
                  <a:extLst>
                    <a:ext uri="{9D8B030D-6E8A-4147-A177-3AD203B41FA5}">
                      <a16:colId xmlns:a16="http://schemas.microsoft.com/office/drawing/2014/main" val="3065592571"/>
                    </a:ext>
                  </a:extLst>
                </a:gridCol>
                <a:gridCol w="836022">
                  <a:extLst>
                    <a:ext uri="{9D8B030D-6E8A-4147-A177-3AD203B41FA5}">
                      <a16:colId xmlns:a16="http://schemas.microsoft.com/office/drawing/2014/main" val="1877006959"/>
                    </a:ext>
                  </a:extLst>
                </a:gridCol>
              </a:tblGrid>
              <a:tr h="369409">
                <a:tc gridSpan="9">
                  <a:txBody>
                    <a:bodyPr/>
                    <a:lstStyle/>
                    <a:p>
                      <a:pPr algn="ctr" fontAlgn="b"/>
                      <a:r>
                        <a:rPr lang="en-US" sz="1600" b="1" u="none" strike="noStrike" dirty="0">
                          <a:effectLst/>
                        </a:rPr>
                        <a:t>Royal Eagle (ROI &amp; IRR) Green Valley &amp; Bamboo Project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9468416"/>
                  </a:ext>
                </a:extLst>
              </a:tr>
              <a:tr h="726350">
                <a:tc>
                  <a:txBody>
                    <a:bodyPr/>
                    <a:lstStyle/>
                    <a:p>
                      <a:pPr algn="ctr" fontAlgn="b"/>
                      <a:r>
                        <a:rPr lang="en-US" sz="1600" u="none" strike="noStrike" dirty="0">
                          <a:effectLst/>
                        </a:rPr>
                        <a:t>Investment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Amount</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Ownership</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Valuation Pre-Money</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Valuation </a:t>
                      </a:r>
                    </a:p>
                    <a:p>
                      <a:pPr algn="ctr" fontAlgn="b"/>
                      <a:r>
                        <a:rPr lang="en-US" sz="1600" u="none" strike="noStrike" dirty="0">
                          <a:effectLst/>
                        </a:rPr>
                        <a:t>After-Money¹</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Term</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ROI RE</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ROI RE Times</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tc>
                  <a:txBody>
                    <a:bodyPr/>
                    <a:lstStyle/>
                    <a:p>
                      <a:pPr algn="ctr" fontAlgn="b"/>
                      <a:r>
                        <a:rPr lang="en-US" sz="1600" u="none" strike="noStrike" dirty="0">
                          <a:effectLst/>
                        </a:rPr>
                        <a:t>IRR</a:t>
                      </a:r>
                      <a:endParaRPr lang="en-US" sz="1600" b="1" i="0" u="none" strike="noStrike" dirty="0">
                        <a:solidFill>
                          <a:srgbClr val="404040"/>
                        </a:solidFill>
                        <a:effectLst/>
                        <a:latin typeface="Calibri" panose="020F0502020204030204" pitchFamily="34" charset="0"/>
                      </a:endParaRPr>
                    </a:p>
                  </a:txBody>
                  <a:tcPr marL="8517" marR="8517" marT="8517" marB="0" anchor="ctr">
                    <a:solidFill>
                      <a:schemeClr val="accent6">
                        <a:lumMod val="40000"/>
                        <a:lumOff val="60000"/>
                      </a:schemeClr>
                    </a:solidFill>
                  </a:tcPr>
                </a:tc>
                <a:extLst>
                  <a:ext uri="{0D108BD9-81ED-4DB2-BD59-A6C34878D82A}">
                    <a16:rowId xmlns:a16="http://schemas.microsoft.com/office/drawing/2014/main" val="3629942290"/>
                  </a:ext>
                </a:extLst>
              </a:tr>
              <a:tr h="371695">
                <a:tc>
                  <a:txBody>
                    <a:bodyPr/>
                    <a:lstStyle/>
                    <a:p>
                      <a:pPr algn="l" fontAlgn="b"/>
                      <a:r>
                        <a:rPr lang="en-US" sz="1600" u="none" strike="noStrike">
                          <a:effectLst/>
                        </a:rPr>
                        <a:t>Green Valley </a:t>
                      </a:r>
                      <a:endParaRPr lang="en-US" sz="1600" b="0" i="0" u="none" strike="noStrike">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$ 22,000,000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20.0%</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$ 110,000,000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$ 619,197,253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10 years</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$ 81,531,305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a:effectLst/>
                        </a:rPr>
                        <a:t>3.71</a:t>
                      </a:r>
                      <a:endParaRPr lang="en-US" sz="1600" b="0" i="0" u="none" strike="noStrike">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24.70%</a:t>
                      </a:r>
                      <a:endParaRPr lang="en-US" sz="16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2057810761"/>
                  </a:ext>
                </a:extLst>
              </a:tr>
              <a:tr h="369409">
                <a:tc>
                  <a:txBody>
                    <a:bodyPr/>
                    <a:lstStyle/>
                    <a:p>
                      <a:pPr algn="l" fontAlgn="b"/>
                      <a:r>
                        <a:rPr lang="en-US" sz="1600" u="none" strike="noStrike" dirty="0">
                          <a:effectLst/>
                        </a:rPr>
                        <a:t>Bamboo</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$ 2,000,000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50.0%</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$ 4,000,000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$ 32,984,221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5 years</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 $ 4,073,758 </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2.04</a:t>
                      </a:r>
                      <a:endParaRPr lang="en-US" sz="1600" b="0"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u="none" strike="noStrike" dirty="0">
                          <a:effectLst/>
                        </a:rPr>
                        <a:t>19.79%</a:t>
                      </a:r>
                      <a:endParaRPr lang="en-US" sz="16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1652190164"/>
                  </a:ext>
                </a:extLst>
              </a:tr>
              <a:tr h="369409">
                <a:tc>
                  <a:txBody>
                    <a:bodyPr/>
                    <a:lstStyle/>
                    <a:p>
                      <a:pPr algn="l" fontAlgn="b"/>
                      <a:r>
                        <a:rPr lang="en-US" sz="1600" b="1" u="none" strike="noStrike" dirty="0">
                          <a:effectLst/>
                        </a:rPr>
                        <a:t>Total</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 $ 24,000,000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21.1%</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 $ 114,000,000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 $ 652,181,474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 $ 85,605,063 </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r>
                        <a:rPr lang="en-US" sz="1600" b="1" u="none" strike="noStrike" dirty="0">
                          <a:effectLst/>
                        </a:rPr>
                        <a:t>3.57</a:t>
                      </a:r>
                      <a:endParaRPr lang="en-US" sz="1600" b="1" i="0" u="none" strike="noStrike" dirty="0">
                        <a:solidFill>
                          <a:srgbClr val="404040"/>
                        </a:solidFill>
                        <a:effectLst/>
                        <a:latin typeface="Calibri" panose="020F0502020204030204" pitchFamily="34" charset="0"/>
                      </a:endParaRPr>
                    </a:p>
                  </a:txBody>
                  <a:tcPr marL="8517" marR="8517" marT="8517" marB="0" anchor="ctr"/>
                </a:tc>
                <a:tc>
                  <a:txBody>
                    <a:bodyPr/>
                    <a:lstStyle/>
                    <a:p>
                      <a:pPr algn="r" fontAlgn="b"/>
                      <a:endParaRPr lang="en-US" sz="1600" b="1"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1324750070"/>
                  </a:ext>
                </a:extLst>
              </a:tr>
              <a:tr h="311685">
                <a:tc gridSpan="9">
                  <a:txBody>
                    <a:bodyPr/>
                    <a:lstStyle/>
                    <a:p>
                      <a:pPr algn="l" fontAlgn="b"/>
                      <a:r>
                        <a:rPr lang="en-US" sz="1200" u="none" strike="noStrike" dirty="0">
                          <a:effectLst/>
                        </a:rPr>
                        <a:t>¹ Green Valley Business Plan</a:t>
                      </a:r>
                      <a:endParaRPr lang="en-US" sz="1200" b="1" i="0" u="none" strike="noStrike" dirty="0">
                        <a:solidFill>
                          <a:srgbClr val="404040"/>
                        </a:solidFill>
                        <a:effectLst/>
                        <a:latin typeface="Calibri" panose="020F0502020204030204" pitchFamily="34" charset="0"/>
                      </a:endParaRPr>
                    </a:p>
                  </a:txBody>
                  <a:tcPr marL="8517" marR="8517" marT="8517" marB="0" anchor="ctr"/>
                </a:tc>
                <a:tc hMerge="1">
                  <a:txBody>
                    <a:bodyPr/>
                    <a:lstStyle/>
                    <a:p>
                      <a:endParaRPr lang="en-US"/>
                    </a:p>
                  </a:txBody>
                  <a:tcP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a:solidFill>
                          <a:srgbClr val="404040"/>
                        </a:solidFill>
                        <a:effectLst/>
                        <a:latin typeface="Calibri" panose="020F0502020204030204" pitchFamily="34" charset="0"/>
                      </a:endParaRPr>
                    </a:p>
                  </a:txBody>
                  <a:tcPr marL="8517" marR="8517" marT="8517" marB="0" anchor="ctr"/>
                </a:tc>
                <a:tc hMerge="1">
                  <a:txBody>
                    <a:bodyPr/>
                    <a:lstStyle/>
                    <a:p>
                      <a:pPr algn="l" fontAlgn="b"/>
                      <a:endParaRPr lang="en-US" sz="1200" b="0" i="0" u="none" strike="noStrike" dirty="0">
                        <a:solidFill>
                          <a:srgbClr val="404040"/>
                        </a:solidFill>
                        <a:effectLst/>
                        <a:latin typeface="Calibri" panose="020F0502020204030204" pitchFamily="34" charset="0"/>
                      </a:endParaRPr>
                    </a:p>
                  </a:txBody>
                  <a:tcPr marL="8517" marR="8517" marT="8517" marB="0" anchor="ctr"/>
                </a:tc>
                <a:extLst>
                  <a:ext uri="{0D108BD9-81ED-4DB2-BD59-A6C34878D82A}">
                    <a16:rowId xmlns:a16="http://schemas.microsoft.com/office/drawing/2014/main" val="3864722017"/>
                  </a:ext>
                </a:extLst>
              </a:tr>
            </a:tbl>
          </a:graphicData>
        </a:graphic>
      </p:graphicFrame>
    </p:spTree>
    <p:extLst>
      <p:ext uri="{BB962C8B-B14F-4D97-AF65-F5344CB8AC3E}">
        <p14:creationId xmlns:p14="http://schemas.microsoft.com/office/powerpoint/2010/main" val="1857228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03C8F-34F2-4483-BB46-C1A4A42829FA}"/>
              </a:ext>
            </a:extLst>
          </p:cNvPr>
          <p:cNvSpPr>
            <a:spLocks noGrp="1"/>
          </p:cNvSpPr>
          <p:nvPr>
            <p:ph type="title"/>
          </p:nvPr>
        </p:nvSpPr>
        <p:spPr>
          <a:xfrm>
            <a:off x="4965430" y="629268"/>
            <a:ext cx="6586491" cy="1286160"/>
          </a:xfrm>
        </p:spPr>
        <p:txBody>
          <a:bodyPr anchor="b">
            <a:normAutofit/>
          </a:bodyPr>
          <a:lstStyle/>
          <a:p>
            <a:r>
              <a:rPr lang="en-US" sz="2800" dirty="0"/>
              <a:t>10MM USD Investment Performance</a:t>
            </a:r>
          </a:p>
        </p:txBody>
      </p:sp>
      <p:pic>
        <p:nvPicPr>
          <p:cNvPr id="6" name="Picture 5" descr="A close up of a piece of paper&#10;&#10;Description automatically generated">
            <a:extLst>
              <a:ext uri="{FF2B5EF4-FFF2-40B4-BE49-F238E27FC236}">
                <a16:creationId xmlns:a16="http://schemas.microsoft.com/office/drawing/2014/main" id="{660D9D06-0380-4A12-B15C-159B0531C55F}"/>
              </a:ext>
            </a:extLst>
          </p:cNvPr>
          <p:cNvPicPr>
            <a:picLocks noChangeAspect="1"/>
          </p:cNvPicPr>
          <p:nvPr/>
        </p:nvPicPr>
        <p:blipFill rotWithShape="1">
          <a:blip r:embed="rId2">
            <a:extLst>
              <a:ext uri="{28A0092B-C50C-407E-A947-70E740481C1C}">
                <a14:useLocalDpi xmlns:a14="http://schemas.microsoft.com/office/drawing/2010/main" val="0"/>
              </a:ext>
            </a:extLst>
          </a:blip>
          <a:srcRect l="30294" r="19011"/>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94834C"/>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B364E1C-7F5F-428E-9633-8347ABC5F336}"/>
              </a:ext>
            </a:extLst>
          </p:cNvPr>
          <p:cNvSpPr>
            <a:spLocks noGrp="1"/>
          </p:cNvSpPr>
          <p:nvPr>
            <p:ph idx="1"/>
          </p:nvPr>
        </p:nvSpPr>
        <p:spPr>
          <a:xfrm>
            <a:off x="4965431" y="2438400"/>
            <a:ext cx="6586489" cy="3785419"/>
          </a:xfrm>
        </p:spPr>
        <p:txBody>
          <a:bodyPr>
            <a:normAutofit/>
          </a:bodyPr>
          <a:lstStyle/>
          <a:p>
            <a:r>
              <a:rPr lang="en-US" sz="2000"/>
              <a:t>Investing 10MM USD in the Royal Eagle Real Estate Company, based on Greenvalley and Bamboo projects only, will generate 85MM USD of revenue for Royal Eagle in the next 10 years.</a:t>
            </a:r>
          </a:p>
          <a:p>
            <a:r>
              <a:rPr lang="en-US" sz="2000"/>
              <a:t>In addition of the equity deal:</a:t>
            </a:r>
          </a:p>
          <a:p>
            <a:pPr marL="914400" lvl="1" indent="-457200">
              <a:buFont typeface="+mj-lt"/>
              <a:buAutoNum type="arabicPeriod"/>
            </a:pPr>
            <a:r>
              <a:rPr lang="en-US" sz="2000"/>
              <a:t>10% preferred return annually plus</a:t>
            </a:r>
          </a:p>
          <a:p>
            <a:pPr marL="914400" lvl="1" indent="-457200">
              <a:buFont typeface="+mj-lt"/>
              <a:buAutoNum type="arabicPeriod"/>
            </a:pPr>
            <a:r>
              <a:rPr lang="en-US" sz="2000"/>
              <a:t>33% equity ownership and profits</a:t>
            </a:r>
          </a:p>
          <a:p>
            <a:endParaRPr lang="en-US" sz="2000"/>
          </a:p>
        </p:txBody>
      </p:sp>
      <p:pic>
        <p:nvPicPr>
          <p:cNvPr id="4" name="Picture 3">
            <a:extLst>
              <a:ext uri="{FF2B5EF4-FFF2-40B4-BE49-F238E27FC236}">
                <a16:creationId xmlns:a16="http://schemas.microsoft.com/office/drawing/2014/main" id="{A6DC08D9-E630-4CF2-9B4B-1C80A817072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049000" y="135277"/>
            <a:ext cx="1066800" cy="892629"/>
          </a:xfrm>
          <a:prstGeom prst="rect">
            <a:avLst/>
          </a:prstGeom>
          <a:noFill/>
          <a:ln>
            <a:noFill/>
          </a:ln>
        </p:spPr>
      </p:pic>
    </p:spTree>
    <p:extLst>
      <p:ext uri="{BB962C8B-B14F-4D97-AF65-F5344CB8AC3E}">
        <p14:creationId xmlns:p14="http://schemas.microsoft.com/office/powerpoint/2010/main" val="7467281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3628</Words>
  <Application>Microsoft Office PowerPoint</Application>
  <PresentationFormat>Widescreen</PresentationFormat>
  <Paragraphs>582</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Calibri</vt:lpstr>
      <vt:lpstr>DokChampa</vt:lpstr>
      <vt:lpstr>Impact</vt:lpstr>
      <vt:lpstr>Lato Light</vt:lpstr>
      <vt:lpstr>Office Theme</vt:lpstr>
      <vt:lpstr>GREEN VALLEY PANAMA REAL ESTATE PROJECTEXECUTIVE SUMMARY 2019  “The First Smart City in Panama”</vt:lpstr>
      <vt:lpstr>Disclaimer</vt:lpstr>
      <vt:lpstr>INVESTMENT OPPORTUNITY</vt:lpstr>
      <vt:lpstr>Greenvalley &amp; Bamboo Projects</vt:lpstr>
      <vt:lpstr>Greenvalley &amp; Bamboo Projects</vt:lpstr>
      <vt:lpstr>Greenvalley &amp; Bamboo Projects –  DATA  ROOM </vt:lpstr>
      <vt:lpstr>Financial Highlights of the Deal</vt:lpstr>
      <vt:lpstr>Financial Highlights of the Deal</vt:lpstr>
      <vt:lpstr>10MM USD Investment Performance</vt:lpstr>
      <vt:lpstr>10MM USD Investment Performance</vt:lpstr>
      <vt:lpstr>10MM USD Investment Performance</vt:lpstr>
      <vt:lpstr>10MM USD Investment Performance</vt:lpstr>
      <vt:lpstr>10MM USD Investment Performance</vt:lpstr>
      <vt:lpstr>10MM USD Investment Performance</vt:lpstr>
      <vt:lpstr>GREENVALLEY AND BAMBOO PROJECTS SMART CITY DEVELOPMENT  &amp; MEDIUM DENSITY RESIDENTIAL PROJECT</vt:lpstr>
      <vt:lpstr>PowerPoint Presentation</vt:lpstr>
      <vt:lpstr>PowerPoint Presentation</vt:lpstr>
      <vt:lpstr>Project Overview</vt:lpstr>
      <vt:lpstr>GREEN VALLEY  PANAMA TIMELINE</vt:lpstr>
      <vt:lpstr>SITE PLANNING</vt:lpstr>
      <vt:lpstr>ZONING</vt:lpstr>
      <vt:lpstr>AMENITIES</vt:lpstr>
      <vt:lpstr>AMENITIES - Infrastructures of the Highest Level</vt:lpstr>
      <vt:lpstr>Greenvalley distinctive assets:  Strategic location</vt:lpstr>
      <vt:lpstr>Greenvalley distinctive assets:  Innovative Concept</vt:lpstr>
      <vt:lpstr>Greenvalley distinctive assets:  Connectivity</vt:lpstr>
      <vt:lpstr>Greenvalley distinctive assets:  Target market</vt:lpstr>
      <vt:lpstr>Greenvalley distinctive assets:  Permitology and Zoning</vt:lpstr>
      <vt:lpstr>GREENVALLEY &amp; BAMBOO Financial Metrics</vt:lpstr>
      <vt:lpstr>Financial Metrics USD</vt:lpstr>
      <vt:lpstr>Financial Metrics USD</vt:lpstr>
      <vt:lpstr>Financial Metrics USD</vt:lpstr>
      <vt:lpstr>Images</vt:lpstr>
      <vt:lpstr>Greenvalley today</vt:lpstr>
      <vt:lpstr>GREEN VALLEY IS A REALITY</vt:lpstr>
      <vt:lpstr>Greenvalley today</vt:lpstr>
      <vt:lpstr>PowerPoint Presentation</vt:lpstr>
      <vt:lpstr>MARKETING MATERIAL</vt:lpstr>
      <vt:lpstr>ABOUT ROYAL EAGLE </vt:lpstr>
      <vt:lpstr>About us</vt:lpstr>
      <vt:lpstr>PORTFOLIO OF COMPLEMENTARY ASSETS</vt:lpstr>
      <vt:lpstr>PORTFOLIO OF COMPLEMENTARY ASSETS</vt:lpstr>
      <vt:lpstr>MANAGEMENT TEAM</vt:lpstr>
      <vt:lpstr>MANAGEMENT TEAM</vt:lpstr>
      <vt:lpstr>MANAGEMENT TEAM</vt:lpstr>
      <vt:lpstr>CONTACT DETAILS</vt:lpstr>
      <vt:lpstr>Additional Information</vt:lpstr>
      <vt:lpstr>Sales vs Receivables</vt:lpstr>
      <vt:lpstr>CONSTRUCTION BUDGET PER YEAR</vt:lpstr>
      <vt:lpstr>PRICES PER m²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VALLEY PANAMA REAL ESTATE PROJECTEXECUTIVE SUMMARY 2019  “The First Smart City in Panama”</dc:title>
  <dc:creator>Sabedin Meha</dc:creator>
  <cp:lastModifiedBy>Alejandro Mendez</cp:lastModifiedBy>
  <cp:revision>5</cp:revision>
  <dcterms:created xsi:type="dcterms:W3CDTF">2019-04-14T23:53:55Z</dcterms:created>
  <dcterms:modified xsi:type="dcterms:W3CDTF">2019-04-15T01:30:19Z</dcterms:modified>
</cp:coreProperties>
</file>